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60" r:id="rId2"/>
    <p:sldId id="347" r:id="rId3"/>
    <p:sldId id="261" r:id="rId4"/>
    <p:sldId id="262" r:id="rId5"/>
    <p:sldId id="263" r:id="rId6"/>
    <p:sldId id="348" r:id="rId7"/>
    <p:sldId id="267" r:id="rId8"/>
    <p:sldId id="265" r:id="rId9"/>
    <p:sldId id="266" r:id="rId10"/>
    <p:sldId id="273" r:id="rId11"/>
    <p:sldId id="271" r:id="rId12"/>
    <p:sldId id="269" r:id="rId13"/>
    <p:sldId id="357" r:id="rId14"/>
    <p:sldId id="456" r:id="rId15"/>
    <p:sldId id="332" r:id="rId16"/>
    <p:sldId id="336" r:id="rId17"/>
    <p:sldId id="373" r:id="rId18"/>
    <p:sldId id="270" r:id="rId19"/>
    <p:sldId id="460" r:id="rId20"/>
    <p:sldId id="350" r:id="rId21"/>
    <p:sldId id="268" r:id="rId22"/>
    <p:sldId id="272" r:id="rId23"/>
    <p:sldId id="351" r:id="rId24"/>
    <p:sldId id="466" r:id="rId25"/>
    <p:sldId id="467" r:id="rId26"/>
    <p:sldId id="468" r:id="rId27"/>
    <p:sldId id="469" r:id="rId28"/>
    <p:sldId id="465" r:id="rId29"/>
    <p:sldId id="301" r:id="rId30"/>
    <p:sldId id="463" r:id="rId31"/>
    <p:sldId id="462" r:id="rId32"/>
    <p:sldId id="274" r:id="rId33"/>
    <p:sldId id="461" r:id="rId34"/>
    <p:sldId id="355" r:id="rId35"/>
    <p:sldId id="279" r:id="rId36"/>
    <p:sldId id="356" r:id="rId37"/>
    <p:sldId id="277"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6"/>
    <p:restoredTop sz="91503"/>
  </p:normalViewPr>
  <p:slideViewPr>
    <p:cSldViewPr snapToGrid="0" snapToObjects="1">
      <p:cViewPr varScale="1">
        <p:scale>
          <a:sx n="98" d="100"/>
          <a:sy n="98" d="100"/>
        </p:scale>
        <p:origin x="546" y="84"/>
      </p:cViewPr>
      <p:guideLst/>
    </p:cSldViewPr>
  </p:slideViewPr>
  <p:notesTextViewPr>
    <p:cViewPr>
      <p:scale>
        <a:sx n="1" d="1"/>
        <a:sy n="1" d="1"/>
      </p:scale>
      <p:origin x="0" y="0"/>
    </p:cViewPr>
  </p:notesTextViewPr>
  <p:sorterViewPr>
    <p:cViewPr>
      <p:scale>
        <a:sx n="66" d="100"/>
        <a:sy n="66" d="100"/>
      </p:scale>
      <p:origin x="0" y="-2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58541-1B47-4F31-A24B-77C712DDB9B4}"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9A48B479-43F7-423C-B58E-0496AE251585}">
      <dgm:prSet/>
      <dgm:spPr/>
      <dgm:t>
        <a:bodyPr/>
        <a:lstStyle/>
        <a:p>
          <a:pPr rtl="0"/>
          <a:r>
            <a:rPr lang="en-US" b="1" dirty="0"/>
            <a:t>Introduction Webinar</a:t>
          </a:r>
        </a:p>
      </dgm:t>
    </dgm:pt>
    <dgm:pt modelId="{E87E517C-47B5-4540-AE3C-942428A21E58}" type="parTrans" cxnId="{C3CA45C5-B04B-4BE6-AF1D-0EF844D0ADE8}">
      <dgm:prSet/>
      <dgm:spPr/>
      <dgm:t>
        <a:bodyPr/>
        <a:lstStyle/>
        <a:p>
          <a:endParaRPr lang="en-US"/>
        </a:p>
      </dgm:t>
    </dgm:pt>
    <dgm:pt modelId="{767B29BB-914F-412E-A05B-746A71E5A458}" type="sibTrans" cxnId="{C3CA45C5-B04B-4BE6-AF1D-0EF844D0ADE8}">
      <dgm:prSet/>
      <dgm:spPr/>
      <dgm:t>
        <a:bodyPr/>
        <a:lstStyle/>
        <a:p>
          <a:endParaRPr lang="en-US"/>
        </a:p>
      </dgm:t>
    </dgm:pt>
    <dgm:pt modelId="{3A33E4EE-8CEF-4C84-B52F-E4A5A3CAFF03}">
      <dgm:prSet/>
      <dgm:spPr/>
      <dgm:t>
        <a:bodyPr/>
        <a:lstStyle/>
        <a:p>
          <a:pPr rtl="0"/>
          <a:r>
            <a:rPr lang="en-US" b="1" dirty="0"/>
            <a:t>Launch</a:t>
          </a:r>
        </a:p>
      </dgm:t>
    </dgm:pt>
    <dgm:pt modelId="{6A835917-1F24-4E9F-83FD-8CA10828B4C0}" type="parTrans" cxnId="{FAD5CD3B-F8AB-40C3-ADBC-E56938840010}">
      <dgm:prSet/>
      <dgm:spPr/>
      <dgm:t>
        <a:bodyPr/>
        <a:lstStyle/>
        <a:p>
          <a:endParaRPr lang="en-US"/>
        </a:p>
      </dgm:t>
    </dgm:pt>
    <dgm:pt modelId="{BA61D35C-9C56-49E6-88FE-AE12DACA0070}" type="sibTrans" cxnId="{FAD5CD3B-F8AB-40C3-ADBC-E56938840010}">
      <dgm:prSet/>
      <dgm:spPr/>
      <dgm:t>
        <a:bodyPr/>
        <a:lstStyle/>
        <a:p>
          <a:endParaRPr lang="en-US"/>
        </a:p>
      </dgm:t>
    </dgm:pt>
    <dgm:pt modelId="{E51835BF-5D81-4ACB-B61A-D84308077C19}">
      <dgm:prSet/>
      <dgm:spPr/>
      <dgm:t>
        <a:bodyPr/>
        <a:lstStyle/>
        <a:p>
          <a:pPr rtl="0"/>
          <a:r>
            <a:rPr lang="en-US" b="1" dirty="0"/>
            <a:t>Session</a:t>
          </a:r>
          <a:r>
            <a:rPr lang="en-US" dirty="0"/>
            <a:t> I</a:t>
          </a:r>
        </a:p>
      </dgm:t>
    </dgm:pt>
    <dgm:pt modelId="{9A5D3908-21C6-4569-A579-868576DAB6FD}" type="parTrans" cxnId="{A2EDD2FF-EBD4-4682-AFF0-744729D396DA}">
      <dgm:prSet/>
      <dgm:spPr/>
      <dgm:t>
        <a:bodyPr/>
        <a:lstStyle/>
        <a:p>
          <a:endParaRPr lang="en-US"/>
        </a:p>
      </dgm:t>
    </dgm:pt>
    <dgm:pt modelId="{0E25D03C-79C6-497B-AEDC-4F5D7E9C4D31}" type="sibTrans" cxnId="{A2EDD2FF-EBD4-4682-AFF0-744729D396DA}">
      <dgm:prSet/>
      <dgm:spPr/>
      <dgm:t>
        <a:bodyPr/>
        <a:lstStyle/>
        <a:p>
          <a:endParaRPr lang="en-US"/>
        </a:p>
      </dgm:t>
    </dgm:pt>
    <dgm:pt modelId="{3788C7C7-8BDA-4BF9-9665-5AA10028E742}">
      <dgm:prSet/>
      <dgm:spPr/>
      <dgm:t>
        <a:bodyPr/>
        <a:lstStyle/>
        <a:p>
          <a:pPr rtl="0"/>
          <a:r>
            <a:rPr lang="en-US" b="1" dirty="0"/>
            <a:t>Session</a:t>
          </a:r>
          <a:r>
            <a:rPr lang="en-US" dirty="0"/>
            <a:t> II</a:t>
          </a:r>
        </a:p>
      </dgm:t>
    </dgm:pt>
    <dgm:pt modelId="{61C8CE33-4735-4709-B670-443EDB54E5B0}" type="parTrans" cxnId="{1513F1EA-5BB0-4766-B98A-6C40B659D4E4}">
      <dgm:prSet/>
      <dgm:spPr/>
      <dgm:t>
        <a:bodyPr/>
        <a:lstStyle/>
        <a:p>
          <a:endParaRPr lang="en-US"/>
        </a:p>
      </dgm:t>
    </dgm:pt>
    <dgm:pt modelId="{2402FD91-FA71-4277-8436-823E1324F14D}" type="sibTrans" cxnId="{1513F1EA-5BB0-4766-B98A-6C40B659D4E4}">
      <dgm:prSet/>
      <dgm:spPr/>
      <dgm:t>
        <a:bodyPr/>
        <a:lstStyle/>
        <a:p>
          <a:endParaRPr lang="en-US"/>
        </a:p>
      </dgm:t>
    </dgm:pt>
    <dgm:pt modelId="{73DA16CE-8A64-4A48-86CE-64FD2399EB27}">
      <dgm:prSet/>
      <dgm:spPr/>
      <dgm:t>
        <a:bodyPr/>
        <a:lstStyle/>
        <a:p>
          <a:pPr rtl="0"/>
          <a:r>
            <a:rPr lang="en-US" b="1" dirty="0"/>
            <a:t>Session</a:t>
          </a:r>
          <a:r>
            <a:rPr lang="en-US" dirty="0"/>
            <a:t> III</a:t>
          </a:r>
        </a:p>
      </dgm:t>
    </dgm:pt>
    <dgm:pt modelId="{0987B176-F458-49C3-8BD8-AED29AA9AF00}" type="parTrans" cxnId="{EC83B3AB-8980-4FB5-AD5B-FC57C44458EB}">
      <dgm:prSet/>
      <dgm:spPr/>
      <dgm:t>
        <a:bodyPr/>
        <a:lstStyle/>
        <a:p>
          <a:endParaRPr lang="en-US"/>
        </a:p>
      </dgm:t>
    </dgm:pt>
    <dgm:pt modelId="{3F5FE08B-7254-4CD4-A980-D32FBB8A2D1A}" type="sibTrans" cxnId="{EC83B3AB-8980-4FB5-AD5B-FC57C44458EB}">
      <dgm:prSet/>
      <dgm:spPr/>
      <dgm:t>
        <a:bodyPr/>
        <a:lstStyle/>
        <a:p>
          <a:endParaRPr lang="en-US"/>
        </a:p>
      </dgm:t>
    </dgm:pt>
    <dgm:pt modelId="{DDD97AA5-AB92-48A7-B8CB-96A8CA420D2D}">
      <dgm:prSet/>
      <dgm:spPr/>
      <dgm:t>
        <a:bodyPr/>
        <a:lstStyle/>
        <a:p>
          <a:pPr rtl="0"/>
          <a:r>
            <a:rPr lang="en-US" b="1"/>
            <a:t>Final Report</a:t>
          </a:r>
        </a:p>
      </dgm:t>
    </dgm:pt>
    <dgm:pt modelId="{8C6EEDED-0EEB-4F39-A2FA-2AFA4CA0BAC8}" type="parTrans" cxnId="{B81F7C1A-F1AB-412B-8727-8E2A426EEE32}">
      <dgm:prSet/>
      <dgm:spPr/>
      <dgm:t>
        <a:bodyPr/>
        <a:lstStyle/>
        <a:p>
          <a:endParaRPr lang="en-US"/>
        </a:p>
      </dgm:t>
    </dgm:pt>
    <dgm:pt modelId="{CF830D38-6230-485C-9213-FE45844274EB}" type="sibTrans" cxnId="{B81F7C1A-F1AB-412B-8727-8E2A426EEE32}">
      <dgm:prSet/>
      <dgm:spPr/>
      <dgm:t>
        <a:bodyPr/>
        <a:lstStyle/>
        <a:p>
          <a:endParaRPr lang="en-US"/>
        </a:p>
      </dgm:t>
    </dgm:pt>
    <dgm:pt modelId="{B6E7D212-317A-48C2-98FF-FC8E9EA05685}">
      <dgm:prSet/>
      <dgm:spPr/>
      <dgm:t>
        <a:bodyPr/>
        <a:lstStyle/>
        <a:p>
          <a:pPr rtl="0">
            <a:lnSpc>
              <a:spcPct val="100000"/>
            </a:lnSpc>
            <a:spcAft>
              <a:spcPts val="0"/>
            </a:spcAft>
          </a:pPr>
          <a:r>
            <a:rPr lang="en-US" b="1" dirty="0"/>
            <a:t>Smart Start </a:t>
          </a:r>
        </a:p>
        <a:p>
          <a:pPr rtl="0">
            <a:lnSpc>
              <a:spcPct val="100000"/>
            </a:lnSpc>
            <a:spcAft>
              <a:spcPts val="0"/>
            </a:spcAft>
          </a:pPr>
          <a:r>
            <a:rPr lang="en-US" b="1" dirty="0"/>
            <a:t>(on site)</a:t>
          </a:r>
        </a:p>
      </dgm:t>
    </dgm:pt>
    <dgm:pt modelId="{AED79F50-69A8-4D14-9BF5-0609ED9E9921}" type="parTrans" cxnId="{E16CC481-2656-493C-8FC5-36F2BC3A8223}">
      <dgm:prSet/>
      <dgm:spPr/>
      <dgm:t>
        <a:bodyPr/>
        <a:lstStyle/>
        <a:p>
          <a:endParaRPr lang="en-US"/>
        </a:p>
      </dgm:t>
    </dgm:pt>
    <dgm:pt modelId="{1F2B1B15-76D8-407D-880B-D0A5D016BDED}" type="sibTrans" cxnId="{E16CC481-2656-493C-8FC5-36F2BC3A8223}">
      <dgm:prSet/>
      <dgm:spPr/>
      <dgm:t>
        <a:bodyPr/>
        <a:lstStyle/>
        <a:p>
          <a:endParaRPr lang="en-US"/>
        </a:p>
      </dgm:t>
    </dgm:pt>
    <dgm:pt modelId="{6A7056EA-2661-470E-978F-E0B32C977CF1}" type="pres">
      <dgm:prSet presAssocID="{75958541-1B47-4F31-A24B-77C712DDB9B4}" presName="Name0" presStyleCnt="0">
        <dgm:presLayoutVars>
          <dgm:dir/>
          <dgm:resizeHandles val="exact"/>
        </dgm:presLayoutVars>
      </dgm:prSet>
      <dgm:spPr/>
      <dgm:t>
        <a:bodyPr/>
        <a:lstStyle/>
        <a:p>
          <a:endParaRPr lang="en-US"/>
        </a:p>
      </dgm:t>
    </dgm:pt>
    <dgm:pt modelId="{1D9D1D33-A972-483E-ADBB-7E8007B092F9}" type="pres">
      <dgm:prSet presAssocID="{9A48B479-43F7-423C-B58E-0496AE251585}" presName="node" presStyleLbl="node1" presStyleIdx="0" presStyleCnt="7" custLinFactNeighborX="2497" custLinFactNeighborY="-769">
        <dgm:presLayoutVars>
          <dgm:bulletEnabled val="1"/>
        </dgm:presLayoutVars>
      </dgm:prSet>
      <dgm:spPr/>
      <dgm:t>
        <a:bodyPr/>
        <a:lstStyle/>
        <a:p>
          <a:endParaRPr lang="en-US"/>
        </a:p>
      </dgm:t>
    </dgm:pt>
    <dgm:pt modelId="{1F93337B-932D-4E54-8F52-8B92D231DFCF}" type="pres">
      <dgm:prSet presAssocID="{767B29BB-914F-412E-A05B-746A71E5A458}" presName="sibTrans" presStyleLbl="sibTrans2D1" presStyleIdx="0" presStyleCnt="6" custScaleX="219947"/>
      <dgm:spPr/>
      <dgm:t>
        <a:bodyPr/>
        <a:lstStyle/>
        <a:p>
          <a:endParaRPr lang="en-US"/>
        </a:p>
      </dgm:t>
    </dgm:pt>
    <dgm:pt modelId="{7FD9D2E9-AB82-4EAC-8241-C4FBB1E96B9F}" type="pres">
      <dgm:prSet presAssocID="{767B29BB-914F-412E-A05B-746A71E5A458}" presName="connectorText" presStyleLbl="sibTrans2D1" presStyleIdx="0" presStyleCnt="6"/>
      <dgm:spPr/>
      <dgm:t>
        <a:bodyPr/>
        <a:lstStyle/>
        <a:p>
          <a:endParaRPr lang="en-US"/>
        </a:p>
      </dgm:t>
    </dgm:pt>
    <dgm:pt modelId="{7E60DF0D-92DC-4F97-B849-12DF08D95F45}" type="pres">
      <dgm:prSet presAssocID="{3A33E4EE-8CEF-4C84-B52F-E4A5A3CAFF03}" presName="node" presStyleLbl="node1" presStyleIdx="1" presStyleCnt="7" custScaleX="56757" custLinFactNeighborX="23116">
        <dgm:presLayoutVars>
          <dgm:bulletEnabled val="1"/>
        </dgm:presLayoutVars>
      </dgm:prSet>
      <dgm:spPr/>
      <dgm:t>
        <a:bodyPr/>
        <a:lstStyle/>
        <a:p>
          <a:endParaRPr lang="en-US"/>
        </a:p>
      </dgm:t>
    </dgm:pt>
    <dgm:pt modelId="{E51094B2-0E55-499E-8ED2-5C2633E919E8}" type="pres">
      <dgm:prSet presAssocID="{BA61D35C-9C56-49E6-88FE-AE12DACA0070}" presName="sibTrans" presStyleLbl="sibTrans2D1" presStyleIdx="1" presStyleCnt="6" custScaleX="165776"/>
      <dgm:spPr/>
      <dgm:t>
        <a:bodyPr/>
        <a:lstStyle/>
        <a:p>
          <a:endParaRPr lang="en-US"/>
        </a:p>
      </dgm:t>
    </dgm:pt>
    <dgm:pt modelId="{25892436-CBB2-4BF5-A06A-7C4C22ECF1C2}" type="pres">
      <dgm:prSet presAssocID="{BA61D35C-9C56-49E6-88FE-AE12DACA0070}" presName="connectorText" presStyleLbl="sibTrans2D1" presStyleIdx="1" presStyleCnt="6"/>
      <dgm:spPr/>
      <dgm:t>
        <a:bodyPr/>
        <a:lstStyle/>
        <a:p>
          <a:endParaRPr lang="en-US"/>
        </a:p>
      </dgm:t>
    </dgm:pt>
    <dgm:pt modelId="{2C832C09-9756-446C-A378-B0317D69E68A}" type="pres">
      <dgm:prSet presAssocID="{B6E7D212-317A-48C2-98FF-FC8E9EA05685}" presName="node" presStyleLbl="node1" presStyleIdx="2" presStyleCnt="7" custScaleX="71757" custLinFactNeighborX="-13926">
        <dgm:presLayoutVars>
          <dgm:bulletEnabled val="1"/>
        </dgm:presLayoutVars>
      </dgm:prSet>
      <dgm:spPr/>
      <dgm:t>
        <a:bodyPr/>
        <a:lstStyle/>
        <a:p>
          <a:endParaRPr lang="en-US"/>
        </a:p>
      </dgm:t>
    </dgm:pt>
    <dgm:pt modelId="{698DF999-4257-4DD0-BF5E-44CD862218BE}" type="pres">
      <dgm:prSet presAssocID="{1F2B1B15-76D8-407D-880B-D0A5D016BDED}" presName="sibTrans" presStyleLbl="sibTrans2D1" presStyleIdx="2" presStyleCnt="6" custScaleX="219458"/>
      <dgm:spPr/>
      <dgm:t>
        <a:bodyPr/>
        <a:lstStyle/>
        <a:p>
          <a:endParaRPr lang="en-US"/>
        </a:p>
      </dgm:t>
    </dgm:pt>
    <dgm:pt modelId="{A460536F-1468-43FC-A695-7420F455EA73}" type="pres">
      <dgm:prSet presAssocID="{1F2B1B15-76D8-407D-880B-D0A5D016BDED}" presName="connectorText" presStyleLbl="sibTrans2D1" presStyleIdx="2" presStyleCnt="6"/>
      <dgm:spPr/>
      <dgm:t>
        <a:bodyPr/>
        <a:lstStyle/>
        <a:p>
          <a:endParaRPr lang="en-US"/>
        </a:p>
      </dgm:t>
    </dgm:pt>
    <dgm:pt modelId="{7CF9CD6C-8EB3-439A-BABA-39A3848F45CA}" type="pres">
      <dgm:prSet presAssocID="{E51835BF-5D81-4ACB-B61A-D84308077C19}" presName="node" presStyleLbl="node1" presStyleIdx="3" presStyleCnt="7" custScaleX="56243" custLinFactNeighborX="-85978" custLinFactNeighborY="-234">
        <dgm:presLayoutVars>
          <dgm:bulletEnabled val="1"/>
        </dgm:presLayoutVars>
      </dgm:prSet>
      <dgm:spPr/>
      <dgm:t>
        <a:bodyPr/>
        <a:lstStyle/>
        <a:p>
          <a:endParaRPr lang="en-US"/>
        </a:p>
      </dgm:t>
    </dgm:pt>
    <dgm:pt modelId="{586D0A0E-41E6-4B39-9F2E-D5BA40AC1F65}" type="pres">
      <dgm:prSet presAssocID="{0E25D03C-79C6-497B-AEDC-4F5D7E9C4D31}" presName="sibTrans" presStyleLbl="sibTrans2D1" presStyleIdx="3" presStyleCnt="6" custScaleX="177035"/>
      <dgm:spPr/>
      <dgm:t>
        <a:bodyPr/>
        <a:lstStyle/>
        <a:p>
          <a:endParaRPr lang="en-US"/>
        </a:p>
      </dgm:t>
    </dgm:pt>
    <dgm:pt modelId="{FECC2FE6-526B-43F7-B211-0272F49ECFBE}" type="pres">
      <dgm:prSet presAssocID="{0E25D03C-79C6-497B-AEDC-4F5D7E9C4D31}" presName="connectorText" presStyleLbl="sibTrans2D1" presStyleIdx="3" presStyleCnt="6"/>
      <dgm:spPr/>
      <dgm:t>
        <a:bodyPr/>
        <a:lstStyle/>
        <a:p>
          <a:endParaRPr lang="en-US"/>
        </a:p>
      </dgm:t>
    </dgm:pt>
    <dgm:pt modelId="{8B21BA1A-DBAC-48C2-8953-00052DD67D6E}" type="pres">
      <dgm:prSet presAssocID="{3788C7C7-8BDA-4BF9-9665-5AA10028E742}" presName="node" presStyleLbl="node1" presStyleIdx="4" presStyleCnt="7" custScaleX="56243" custLinFactNeighborX="-9016" custLinFactNeighborY="635">
        <dgm:presLayoutVars>
          <dgm:bulletEnabled val="1"/>
        </dgm:presLayoutVars>
      </dgm:prSet>
      <dgm:spPr/>
      <dgm:t>
        <a:bodyPr/>
        <a:lstStyle/>
        <a:p>
          <a:endParaRPr lang="en-US"/>
        </a:p>
      </dgm:t>
    </dgm:pt>
    <dgm:pt modelId="{BBE8DF3D-2CE1-4DCE-A619-4DD73D7E1952}" type="pres">
      <dgm:prSet presAssocID="{2402FD91-FA71-4277-8436-823E1324F14D}" presName="sibTrans" presStyleLbl="sibTrans2D1" presStyleIdx="4" presStyleCnt="6" custScaleX="180311"/>
      <dgm:spPr/>
      <dgm:t>
        <a:bodyPr/>
        <a:lstStyle/>
        <a:p>
          <a:endParaRPr lang="en-US"/>
        </a:p>
      </dgm:t>
    </dgm:pt>
    <dgm:pt modelId="{81489C5B-3910-405E-83B0-900DA59793EF}" type="pres">
      <dgm:prSet presAssocID="{2402FD91-FA71-4277-8436-823E1324F14D}" presName="connectorText" presStyleLbl="sibTrans2D1" presStyleIdx="4" presStyleCnt="6"/>
      <dgm:spPr/>
      <dgm:t>
        <a:bodyPr/>
        <a:lstStyle/>
        <a:p>
          <a:endParaRPr lang="en-US"/>
        </a:p>
      </dgm:t>
    </dgm:pt>
    <dgm:pt modelId="{E4502423-6C7F-492E-8842-EA6AD00CE86C}" type="pres">
      <dgm:prSet presAssocID="{73DA16CE-8A64-4A48-86CE-64FD2399EB27}" presName="node" presStyleLbl="node1" presStyleIdx="5" presStyleCnt="7" custScaleX="56243" custLinFactX="2582" custLinFactNeighborX="100000" custLinFactNeighborY="1080">
        <dgm:presLayoutVars>
          <dgm:bulletEnabled val="1"/>
        </dgm:presLayoutVars>
      </dgm:prSet>
      <dgm:spPr/>
      <dgm:t>
        <a:bodyPr/>
        <a:lstStyle/>
        <a:p>
          <a:endParaRPr lang="en-US"/>
        </a:p>
      </dgm:t>
    </dgm:pt>
    <dgm:pt modelId="{C0097FDC-C2F1-4B8D-9E5B-0AB7D1731928}" type="pres">
      <dgm:prSet presAssocID="{3F5FE08B-7254-4CD4-A980-D32FBB8A2D1A}" presName="sibTrans" presStyleLbl="sibTrans2D1" presStyleIdx="5" presStyleCnt="6" custScaleX="219458"/>
      <dgm:spPr/>
      <dgm:t>
        <a:bodyPr/>
        <a:lstStyle/>
        <a:p>
          <a:endParaRPr lang="en-US"/>
        </a:p>
      </dgm:t>
    </dgm:pt>
    <dgm:pt modelId="{E30BE3AB-B486-43BC-9CEE-5EDB5C1E8228}" type="pres">
      <dgm:prSet presAssocID="{3F5FE08B-7254-4CD4-A980-D32FBB8A2D1A}" presName="connectorText" presStyleLbl="sibTrans2D1" presStyleIdx="5" presStyleCnt="6"/>
      <dgm:spPr/>
      <dgm:t>
        <a:bodyPr/>
        <a:lstStyle/>
        <a:p>
          <a:endParaRPr lang="en-US"/>
        </a:p>
      </dgm:t>
    </dgm:pt>
    <dgm:pt modelId="{24367884-CF17-4FB9-8756-4881EEAE78D7}" type="pres">
      <dgm:prSet presAssocID="{DDD97AA5-AB92-48A7-B8CB-96A8CA420D2D}" presName="node" presStyleLbl="node1" presStyleIdx="6" presStyleCnt="7" custScaleX="62921" custLinFactNeighborX="54810" custLinFactNeighborY="-660">
        <dgm:presLayoutVars>
          <dgm:bulletEnabled val="1"/>
        </dgm:presLayoutVars>
      </dgm:prSet>
      <dgm:spPr/>
      <dgm:t>
        <a:bodyPr/>
        <a:lstStyle/>
        <a:p>
          <a:endParaRPr lang="en-US"/>
        </a:p>
      </dgm:t>
    </dgm:pt>
  </dgm:ptLst>
  <dgm:cxnLst>
    <dgm:cxn modelId="{4219D0C1-3B9A-4A7C-8C29-12B3E0CB3AF9}" type="presOf" srcId="{2402FD91-FA71-4277-8436-823E1324F14D}" destId="{81489C5B-3910-405E-83B0-900DA59793EF}" srcOrd="1" destOrd="0" presId="urn:microsoft.com/office/officeart/2005/8/layout/process1"/>
    <dgm:cxn modelId="{EC83B3AB-8980-4FB5-AD5B-FC57C44458EB}" srcId="{75958541-1B47-4F31-A24B-77C712DDB9B4}" destId="{73DA16CE-8A64-4A48-86CE-64FD2399EB27}" srcOrd="5" destOrd="0" parTransId="{0987B176-F458-49C3-8BD8-AED29AA9AF00}" sibTransId="{3F5FE08B-7254-4CD4-A980-D32FBB8A2D1A}"/>
    <dgm:cxn modelId="{A2EDD2FF-EBD4-4682-AFF0-744729D396DA}" srcId="{75958541-1B47-4F31-A24B-77C712DDB9B4}" destId="{E51835BF-5D81-4ACB-B61A-D84308077C19}" srcOrd="3" destOrd="0" parTransId="{9A5D3908-21C6-4569-A579-868576DAB6FD}" sibTransId="{0E25D03C-79C6-497B-AEDC-4F5D7E9C4D31}"/>
    <dgm:cxn modelId="{1513F1EA-5BB0-4766-B98A-6C40B659D4E4}" srcId="{75958541-1B47-4F31-A24B-77C712DDB9B4}" destId="{3788C7C7-8BDA-4BF9-9665-5AA10028E742}" srcOrd="4" destOrd="0" parTransId="{61C8CE33-4735-4709-B670-443EDB54E5B0}" sibTransId="{2402FD91-FA71-4277-8436-823E1324F14D}"/>
    <dgm:cxn modelId="{FAD5CD3B-F8AB-40C3-ADBC-E56938840010}" srcId="{75958541-1B47-4F31-A24B-77C712DDB9B4}" destId="{3A33E4EE-8CEF-4C84-B52F-E4A5A3CAFF03}" srcOrd="1" destOrd="0" parTransId="{6A835917-1F24-4E9F-83FD-8CA10828B4C0}" sibTransId="{BA61D35C-9C56-49E6-88FE-AE12DACA0070}"/>
    <dgm:cxn modelId="{B81F7C1A-F1AB-412B-8727-8E2A426EEE32}" srcId="{75958541-1B47-4F31-A24B-77C712DDB9B4}" destId="{DDD97AA5-AB92-48A7-B8CB-96A8CA420D2D}" srcOrd="6" destOrd="0" parTransId="{8C6EEDED-0EEB-4F39-A2FA-2AFA4CA0BAC8}" sibTransId="{CF830D38-6230-485C-9213-FE45844274EB}"/>
    <dgm:cxn modelId="{237EC162-068E-4748-A350-19CEA8D7BACB}" type="presOf" srcId="{0E25D03C-79C6-497B-AEDC-4F5D7E9C4D31}" destId="{586D0A0E-41E6-4B39-9F2E-D5BA40AC1F65}" srcOrd="0" destOrd="0" presId="urn:microsoft.com/office/officeart/2005/8/layout/process1"/>
    <dgm:cxn modelId="{6F735779-D689-4F51-BE87-99E544A61FAE}" type="presOf" srcId="{1F2B1B15-76D8-407D-880B-D0A5D016BDED}" destId="{698DF999-4257-4DD0-BF5E-44CD862218BE}" srcOrd="0" destOrd="0" presId="urn:microsoft.com/office/officeart/2005/8/layout/process1"/>
    <dgm:cxn modelId="{995213A9-49CD-46A2-9C96-886AF322777F}" type="presOf" srcId="{3F5FE08B-7254-4CD4-A980-D32FBB8A2D1A}" destId="{C0097FDC-C2F1-4B8D-9E5B-0AB7D1731928}" srcOrd="0" destOrd="0" presId="urn:microsoft.com/office/officeart/2005/8/layout/process1"/>
    <dgm:cxn modelId="{C529D044-2D62-4CC7-A857-7DE2C5466A5E}" type="presOf" srcId="{1F2B1B15-76D8-407D-880B-D0A5D016BDED}" destId="{A460536F-1468-43FC-A695-7420F455EA73}" srcOrd="1" destOrd="0" presId="urn:microsoft.com/office/officeart/2005/8/layout/process1"/>
    <dgm:cxn modelId="{8AA5DEC1-B41B-43A5-A50D-F20D1F7175CA}" type="presOf" srcId="{767B29BB-914F-412E-A05B-746A71E5A458}" destId="{1F93337B-932D-4E54-8F52-8B92D231DFCF}" srcOrd="0" destOrd="0" presId="urn:microsoft.com/office/officeart/2005/8/layout/process1"/>
    <dgm:cxn modelId="{CBE61077-6A95-4DF3-A311-F1EBEA033EA7}" type="presOf" srcId="{0E25D03C-79C6-497B-AEDC-4F5D7E9C4D31}" destId="{FECC2FE6-526B-43F7-B211-0272F49ECFBE}" srcOrd="1" destOrd="0" presId="urn:microsoft.com/office/officeart/2005/8/layout/process1"/>
    <dgm:cxn modelId="{A0E19A7B-2B3C-49DA-888D-FE787A913D16}" type="presOf" srcId="{3F5FE08B-7254-4CD4-A980-D32FBB8A2D1A}" destId="{E30BE3AB-B486-43BC-9CEE-5EDB5C1E8228}" srcOrd="1" destOrd="0" presId="urn:microsoft.com/office/officeart/2005/8/layout/process1"/>
    <dgm:cxn modelId="{E16CC481-2656-493C-8FC5-36F2BC3A8223}" srcId="{75958541-1B47-4F31-A24B-77C712DDB9B4}" destId="{B6E7D212-317A-48C2-98FF-FC8E9EA05685}" srcOrd="2" destOrd="0" parTransId="{AED79F50-69A8-4D14-9BF5-0609ED9E9921}" sibTransId="{1F2B1B15-76D8-407D-880B-D0A5D016BDED}"/>
    <dgm:cxn modelId="{66644CB3-0D2E-4FD9-A612-A2175D0C538B}" type="presOf" srcId="{BA61D35C-9C56-49E6-88FE-AE12DACA0070}" destId="{E51094B2-0E55-499E-8ED2-5C2633E919E8}" srcOrd="0" destOrd="0" presId="urn:microsoft.com/office/officeart/2005/8/layout/process1"/>
    <dgm:cxn modelId="{76B01156-9A6B-468E-B7EB-CF5B94B822DE}" type="presOf" srcId="{9A48B479-43F7-423C-B58E-0496AE251585}" destId="{1D9D1D33-A972-483E-ADBB-7E8007B092F9}" srcOrd="0" destOrd="0" presId="urn:microsoft.com/office/officeart/2005/8/layout/process1"/>
    <dgm:cxn modelId="{8FC41D64-E461-4C1E-965E-11B6D5587080}" type="presOf" srcId="{2402FD91-FA71-4277-8436-823E1324F14D}" destId="{BBE8DF3D-2CE1-4DCE-A619-4DD73D7E1952}" srcOrd="0" destOrd="0" presId="urn:microsoft.com/office/officeart/2005/8/layout/process1"/>
    <dgm:cxn modelId="{C3CA45C5-B04B-4BE6-AF1D-0EF844D0ADE8}" srcId="{75958541-1B47-4F31-A24B-77C712DDB9B4}" destId="{9A48B479-43F7-423C-B58E-0496AE251585}" srcOrd="0" destOrd="0" parTransId="{E87E517C-47B5-4540-AE3C-942428A21E58}" sibTransId="{767B29BB-914F-412E-A05B-746A71E5A458}"/>
    <dgm:cxn modelId="{5D62F8D4-E714-409E-890C-789C0568A832}" type="presOf" srcId="{3A33E4EE-8CEF-4C84-B52F-E4A5A3CAFF03}" destId="{7E60DF0D-92DC-4F97-B849-12DF08D95F45}" srcOrd="0" destOrd="0" presId="urn:microsoft.com/office/officeart/2005/8/layout/process1"/>
    <dgm:cxn modelId="{C9BA9A6D-A636-4519-8822-0950A492C945}" type="presOf" srcId="{B6E7D212-317A-48C2-98FF-FC8E9EA05685}" destId="{2C832C09-9756-446C-A378-B0317D69E68A}" srcOrd="0" destOrd="0" presId="urn:microsoft.com/office/officeart/2005/8/layout/process1"/>
    <dgm:cxn modelId="{0F0027F2-F7C7-45E2-8129-A37302975ABC}" type="presOf" srcId="{DDD97AA5-AB92-48A7-B8CB-96A8CA420D2D}" destId="{24367884-CF17-4FB9-8756-4881EEAE78D7}" srcOrd="0" destOrd="0" presId="urn:microsoft.com/office/officeart/2005/8/layout/process1"/>
    <dgm:cxn modelId="{5678354E-CE7C-415E-85AD-D7B8D3A3B387}" type="presOf" srcId="{75958541-1B47-4F31-A24B-77C712DDB9B4}" destId="{6A7056EA-2661-470E-978F-E0B32C977CF1}" srcOrd="0" destOrd="0" presId="urn:microsoft.com/office/officeart/2005/8/layout/process1"/>
    <dgm:cxn modelId="{69A387AB-C8EF-4D42-8FEF-3BA4C5E9AE45}" type="presOf" srcId="{767B29BB-914F-412E-A05B-746A71E5A458}" destId="{7FD9D2E9-AB82-4EAC-8241-C4FBB1E96B9F}" srcOrd="1" destOrd="0" presId="urn:microsoft.com/office/officeart/2005/8/layout/process1"/>
    <dgm:cxn modelId="{CAD5D782-BB49-4B4B-8570-3F2C4FF4B77E}" type="presOf" srcId="{E51835BF-5D81-4ACB-B61A-D84308077C19}" destId="{7CF9CD6C-8EB3-439A-BABA-39A3848F45CA}" srcOrd="0" destOrd="0" presId="urn:microsoft.com/office/officeart/2005/8/layout/process1"/>
    <dgm:cxn modelId="{D2CA8506-41C6-4FC3-A575-9A1AA13C2001}" type="presOf" srcId="{3788C7C7-8BDA-4BF9-9665-5AA10028E742}" destId="{8B21BA1A-DBAC-48C2-8953-00052DD67D6E}" srcOrd="0" destOrd="0" presId="urn:microsoft.com/office/officeart/2005/8/layout/process1"/>
    <dgm:cxn modelId="{DDD964C1-3B92-44FC-986C-CC7766D69A56}" type="presOf" srcId="{73DA16CE-8A64-4A48-86CE-64FD2399EB27}" destId="{E4502423-6C7F-492E-8842-EA6AD00CE86C}" srcOrd="0" destOrd="0" presId="urn:microsoft.com/office/officeart/2005/8/layout/process1"/>
    <dgm:cxn modelId="{F7412279-CCC7-4C76-A7E8-7FA632216809}" type="presOf" srcId="{BA61D35C-9C56-49E6-88FE-AE12DACA0070}" destId="{25892436-CBB2-4BF5-A06A-7C4C22ECF1C2}" srcOrd="1" destOrd="0" presId="urn:microsoft.com/office/officeart/2005/8/layout/process1"/>
    <dgm:cxn modelId="{44136A49-550E-4FE1-8A98-D7A2513B12F7}" type="presParOf" srcId="{6A7056EA-2661-470E-978F-E0B32C977CF1}" destId="{1D9D1D33-A972-483E-ADBB-7E8007B092F9}" srcOrd="0" destOrd="0" presId="urn:microsoft.com/office/officeart/2005/8/layout/process1"/>
    <dgm:cxn modelId="{B1828405-5099-46C3-9CBE-A98BF3F7C689}" type="presParOf" srcId="{6A7056EA-2661-470E-978F-E0B32C977CF1}" destId="{1F93337B-932D-4E54-8F52-8B92D231DFCF}" srcOrd="1" destOrd="0" presId="urn:microsoft.com/office/officeart/2005/8/layout/process1"/>
    <dgm:cxn modelId="{B2D5E357-1FB3-4D9C-AA9B-1A6A283B3EA0}" type="presParOf" srcId="{1F93337B-932D-4E54-8F52-8B92D231DFCF}" destId="{7FD9D2E9-AB82-4EAC-8241-C4FBB1E96B9F}" srcOrd="0" destOrd="0" presId="urn:microsoft.com/office/officeart/2005/8/layout/process1"/>
    <dgm:cxn modelId="{567BE09A-0523-4B65-9774-C5BFEABD9736}" type="presParOf" srcId="{6A7056EA-2661-470E-978F-E0B32C977CF1}" destId="{7E60DF0D-92DC-4F97-B849-12DF08D95F45}" srcOrd="2" destOrd="0" presId="urn:microsoft.com/office/officeart/2005/8/layout/process1"/>
    <dgm:cxn modelId="{E90FA0A8-26C2-47A0-9B90-F523B2D0636B}" type="presParOf" srcId="{6A7056EA-2661-470E-978F-E0B32C977CF1}" destId="{E51094B2-0E55-499E-8ED2-5C2633E919E8}" srcOrd="3" destOrd="0" presId="urn:microsoft.com/office/officeart/2005/8/layout/process1"/>
    <dgm:cxn modelId="{E1F4C174-9CC9-4343-A8D4-862C398D36D7}" type="presParOf" srcId="{E51094B2-0E55-499E-8ED2-5C2633E919E8}" destId="{25892436-CBB2-4BF5-A06A-7C4C22ECF1C2}" srcOrd="0" destOrd="0" presId="urn:microsoft.com/office/officeart/2005/8/layout/process1"/>
    <dgm:cxn modelId="{889C0161-0079-4439-BA40-5E4CB29FA12E}" type="presParOf" srcId="{6A7056EA-2661-470E-978F-E0B32C977CF1}" destId="{2C832C09-9756-446C-A378-B0317D69E68A}" srcOrd="4" destOrd="0" presId="urn:microsoft.com/office/officeart/2005/8/layout/process1"/>
    <dgm:cxn modelId="{0C7E6B84-FD4F-4F49-9221-3C1EF8574764}" type="presParOf" srcId="{6A7056EA-2661-470E-978F-E0B32C977CF1}" destId="{698DF999-4257-4DD0-BF5E-44CD862218BE}" srcOrd="5" destOrd="0" presId="urn:microsoft.com/office/officeart/2005/8/layout/process1"/>
    <dgm:cxn modelId="{E6183DC4-1F04-4037-B0E0-591AD94028EF}" type="presParOf" srcId="{698DF999-4257-4DD0-BF5E-44CD862218BE}" destId="{A460536F-1468-43FC-A695-7420F455EA73}" srcOrd="0" destOrd="0" presId="urn:microsoft.com/office/officeart/2005/8/layout/process1"/>
    <dgm:cxn modelId="{6D7AECB5-F82D-4B2A-931E-068F3B66E698}" type="presParOf" srcId="{6A7056EA-2661-470E-978F-E0B32C977CF1}" destId="{7CF9CD6C-8EB3-439A-BABA-39A3848F45CA}" srcOrd="6" destOrd="0" presId="urn:microsoft.com/office/officeart/2005/8/layout/process1"/>
    <dgm:cxn modelId="{9335AFC8-FA3B-4327-B109-771BB8F2A66D}" type="presParOf" srcId="{6A7056EA-2661-470E-978F-E0B32C977CF1}" destId="{586D0A0E-41E6-4B39-9F2E-D5BA40AC1F65}" srcOrd="7" destOrd="0" presId="urn:microsoft.com/office/officeart/2005/8/layout/process1"/>
    <dgm:cxn modelId="{C30D9D8D-994B-4FC6-820D-F9C181B048FC}" type="presParOf" srcId="{586D0A0E-41E6-4B39-9F2E-D5BA40AC1F65}" destId="{FECC2FE6-526B-43F7-B211-0272F49ECFBE}" srcOrd="0" destOrd="0" presId="urn:microsoft.com/office/officeart/2005/8/layout/process1"/>
    <dgm:cxn modelId="{67DBFEBA-9A75-4CA0-B07A-F5F921A948D4}" type="presParOf" srcId="{6A7056EA-2661-470E-978F-E0B32C977CF1}" destId="{8B21BA1A-DBAC-48C2-8953-00052DD67D6E}" srcOrd="8" destOrd="0" presId="urn:microsoft.com/office/officeart/2005/8/layout/process1"/>
    <dgm:cxn modelId="{556D48A2-CC8D-4EFD-B2E1-BE001A22447C}" type="presParOf" srcId="{6A7056EA-2661-470E-978F-E0B32C977CF1}" destId="{BBE8DF3D-2CE1-4DCE-A619-4DD73D7E1952}" srcOrd="9" destOrd="0" presId="urn:microsoft.com/office/officeart/2005/8/layout/process1"/>
    <dgm:cxn modelId="{44F5B8E6-B87B-41C3-83F8-E3D4BD5D9349}" type="presParOf" srcId="{BBE8DF3D-2CE1-4DCE-A619-4DD73D7E1952}" destId="{81489C5B-3910-405E-83B0-900DA59793EF}" srcOrd="0" destOrd="0" presId="urn:microsoft.com/office/officeart/2005/8/layout/process1"/>
    <dgm:cxn modelId="{A28E06DB-8E93-4D91-992F-2CBD9777EF5E}" type="presParOf" srcId="{6A7056EA-2661-470E-978F-E0B32C977CF1}" destId="{E4502423-6C7F-492E-8842-EA6AD00CE86C}" srcOrd="10" destOrd="0" presId="urn:microsoft.com/office/officeart/2005/8/layout/process1"/>
    <dgm:cxn modelId="{67058A5A-B6B9-4A39-A5C7-4C9DBC0D0B08}" type="presParOf" srcId="{6A7056EA-2661-470E-978F-E0B32C977CF1}" destId="{C0097FDC-C2F1-4B8D-9E5B-0AB7D1731928}" srcOrd="11" destOrd="0" presId="urn:microsoft.com/office/officeart/2005/8/layout/process1"/>
    <dgm:cxn modelId="{9373F68C-FC24-4B17-B7B7-001AC0A679C9}" type="presParOf" srcId="{C0097FDC-C2F1-4B8D-9E5B-0AB7D1731928}" destId="{E30BE3AB-B486-43BC-9CEE-5EDB5C1E8228}" srcOrd="0" destOrd="0" presId="urn:microsoft.com/office/officeart/2005/8/layout/process1"/>
    <dgm:cxn modelId="{A6CE9AB6-5C24-4B8F-9438-C959C9956F6F}" type="presParOf" srcId="{6A7056EA-2661-470E-978F-E0B32C977CF1}" destId="{24367884-CF17-4FB9-8756-4881EEAE78D7}"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D1D33-A972-483E-ADBB-7E8007B092F9}">
      <dsp:nvSpPr>
        <dsp:cNvPr id="0" name=""/>
        <dsp:cNvSpPr/>
      </dsp:nvSpPr>
      <dsp:spPr>
        <a:xfrm>
          <a:off x="7241" y="2100149"/>
          <a:ext cx="1582625"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Introduction Webinar</a:t>
          </a:r>
        </a:p>
      </dsp:txBody>
      <dsp:txXfrm>
        <a:off x="36357" y="2129265"/>
        <a:ext cx="1524393" cy="935854"/>
      </dsp:txXfrm>
    </dsp:sp>
    <dsp:sp modelId="{1F93337B-932D-4E54-8F52-8B92D231DFCF}">
      <dsp:nvSpPr>
        <dsp:cNvPr id="0" name=""/>
        <dsp:cNvSpPr/>
      </dsp:nvSpPr>
      <dsp:spPr>
        <a:xfrm rot="13445">
          <a:off x="1541403" y="2405480"/>
          <a:ext cx="832489" cy="392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41403" y="2483748"/>
        <a:ext cx="714742" cy="235495"/>
      </dsp:txXfrm>
    </dsp:sp>
    <dsp:sp modelId="{7E60DF0D-92DC-4F97-B849-12DF08D95F45}">
      <dsp:nvSpPr>
        <dsp:cNvPr id="0" name=""/>
        <dsp:cNvSpPr/>
      </dsp:nvSpPr>
      <dsp:spPr>
        <a:xfrm>
          <a:off x="2304003" y="2107793"/>
          <a:ext cx="898250"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Launch</a:t>
          </a:r>
        </a:p>
      </dsp:txBody>
      <dsp:txXfrm>
        <a:off x="2330312" y="2134102"/>
        <a:ext cx="845632" cy="941468"/>
      </dsp:txXfrm>
    </dsp:sp>
    <dsp:sp modelId="{E51094B2-0E55-499E-8ED2-5C2633E919E8}">
      <dsp:nvSpPr>
        <dsp:cNvPr id="0" name=""/>
        <dsp:cNvSpPr/>
      </dsp:nvSpPr>
      <dsp:spPr>
        <a:xfrm>
          <a:off x="3240450" y="2408591"/>
          <a:ext cx="443353" cy="392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40450" y="2487089"/>
        <a:ext cx="325606" cy="235495"/>
      </dsp:txXfrm>
    </dsp:sp>
    <dsp:sp modelId="{2C832C09-9756-446C-A378-B0317D69E68A}">
      <dsp:nvSpPr>
        <dsp:cNvPr id="0" name=""/>
        <dsp:cNvSpPr/>
      </dsp:nvSpPr>
      <dsp:spPr>
        <a:xfrm>
          <a:off x="3706860" y="2107793"/>
          <a:ext cx="1135644"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100000"/>
            </a:lnSpc>
            <a:spcBef>
              <a:spcPct val="0"/>
            </a:spcBef>
            <a:spcAft>
              <a:spcPts val="0"/>
            </a:spcAft>
          </a:pPr>
          <a:r>
            <a:rPr lang="en-US" sz="1700" b="1" kern="1200" dirty="0"/>
            <a:t>Smart Start </a:t>
          </a:r>
        </a:p>
        <a:p>
          <a:pPr lvl="0" algn="ctr" defTabSz="755650" rtl="0">
            <a:lnSpc>
              <a:spcPct val="100000"/>
            </a:lnSpc>
            <a:spcBef>
              <a:spcPct val="0"/>
            </a:spcBef>
            <a:spcAft>
              <a:spcPts val="0"/>
            </a:spcAft>
          </a:pPr>
          <a:r>
            <a:rPr lang="en-US" sz="1700" b="1" kern="1200" dirty="0"/>
            <a:t>(on site)</a:t>
          </a:r>
        </a:p>
      </dsp:txBody>
      <dsp:txXfrm>
        <a:off x="3735976" y="2136909"/>
        <a:ext cx="1077412" cy="935854"/>
      </dsp:txXfrm>
    </dsp:sp>
    <dsp:sp modelId="{698DF999-4257-4DD0-BF5E-44CD862218BE}">
      <dsp:nvSpPr>
        <dsp:cNvPr id="0" name=""/>
        <dsp:cNvSpPr/>
      </dsp:nvSpPr>
      <dsp:spPr>
        <a:xfrm rot="21594200">
          <a:off x="4818157" y="2407315"/>
          <a:ext cx="425445" cy="392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818157" y="2485912"/>
        <a:ext cx="307698" cy="235495"/>
      </dsp:txXfrm>
    </dsp:sp>
    <dsp:sp modelId="{7CF9CD6C-8EB3-439A-BABA-39A3848F45CA}">
      <dsp:nvSpPr>
        <dsp:cNvPr id="0" name=""/>
        <dsp:cNvSpPr/>
      </dsp:nvSpPr>
      <dsp:spPr>
        <a:xfrm>
          <a:off x="5208282" y="2105467"/>
          <a:ext cx="890116"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Session</a:t>
          </a:r>
          <a:r>
            <a:rPr lang="en-US" sz="1700" kern="1200" dirty="0"/>
            <a:t> I</a:t>
          </a:r>
        </a:p>
      </dsp:txBody>
      <dsp:txXfrm>
        <a:off x="5234353" y="2131538"/>
        <a:ext cx="837974" cy="941944"/>
      </dsp:txXfrm>
    </dsp:sp>
    <dsp:sp modelId="{586D0A0E-41E6-4B39-9F2E-D5BA40AC1F65}">
      <dsp:nvSpPr>
        <dsp:cNvPr id="0" name=""/>
        <dsp:cNvSpPr/>
      </dsp:nvSpPr>
      <dsp:spPr>
        <a:xfrm rot="16508">
          <a:off x="6140070" y="2410650"/>
          <a:ext cx="852761" cy="392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40071" y="2488865"/>
        <a:ext cx="735014" cy="235495"/>
      </dsp:txXfrm>
    </dsp:sp>
    <dsp:sp modelId="{8B21BA1A-DBAC-48C2-8953-00052DD67D6E}">
      <dsp:nvSpPr>
        <dsp:cNvPr id="0" name=""/>
        <dsp:cNvSpPr/>
      </dsp:nvSpPr>
      <dsp:spPr>
        <a:xfrm>
          <a:off x="7007238" y="2114106"/>
          <a:ext cx="890116"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Session</a:t>
          </a:r>
          <a:r>
            <a:rPr lang="en-US" sz="1700" kern="1200" dirty="0"/>
            <a:t> II</a:t>
          </a:r>
        </a:p>
      </dsp:txBody>
      <dsp:txXfrm>
        <a:off x="7033309" y="2140177"/>
        <a:ext cx="837974" cy="941944"/>
      </dsp:txXfrm>
    </dsp:sp>
    <dsp:sp modelId="{BBE8DF3D-2CE1-4DCE-A619-4DD73D7E1952}">
      <dsp:nvSpPr>
        <dsp:cNvPr id="0" name=""/>
        <dsp:cNvSpPr/>
      </dsp:nvSpPr>
      <dsp:spPr>
        <a:xfrm rot="8071">
          <a:off x="7934307" y="2417150"/>
          <a:ext cx="949944" cy="392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934307" y="2495510"/>
        <a:ext cx="832197" cy="235495"/>
      </dsp:txXfrm>
    </dsp:sp>
    <dsp:sp modelId="{E4502423-6C7F-492E-8842-EA6AD00CE86C}">
      <dsp:nvSpPr>
        <dsp:cNvPr id="0" name=""/>
        <dsp:cNvSpPr/>
      </dsp:nvSpPr>
      <dsp:spPr>
        <a:xfrm>
          <a:off x="8891383" y="2118529"/>
          <a:ext cx="890116"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a:t>Session</a:t>
          </a:r>
          <a:r>
            <a:rPr lang="en-US" sz="1700" kern="1200" dirty="0"/>
            <a:t> III</a:t>
          </a:r>
        </a:p>
      </dsp:txBody>
      <dsp:txXfrm>
        <a:off x="8917454" y="2144600"/>
        <a:ext cx="837974" cy="941944"/>
      </dsp:txXfrm>
    </dsp:sp>
    <dsp:sp modelId="{C0097FDC-C2F1-4B8D-9E5B-0AB7D1731928}">
      <dsp:nvSpPr>
        <dsp:cNvPr id="0" name=""/>
        <dsp:cNvSpPr/>
      </dsp:nvSpPr>
      <dsp:spPr>
        <a:xfrm rot="21552308">
          <a:off x="9761261" y="2410982"/>
          <a:ext cx="353369" cy="392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9761266" y="2490215"/>
        <a:ext cx="247358" cy="235495"/>
      </dsp:txXfrm>
    </dsp:sp>
    <dsp:sp modelId="{24367884-CF17-4FB9-8756-4881EEAE78D7}">
      <dsp:nvSpPr>
        <dsp:cNvPr id="0" name=""/>
        <dsp:cNvSpPr/>
      </dsp:nvSpPr>
      <dsp:spPr>
        <a:xfrm>
          <a:off x="10085280" y="2101232"/>
          <a:ext cx="995803" cy="99408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a:t>Final Report</a:t>
          </a:r>
        </a:p>
      </dsp:txBody>
      <dsp:txXfrm>
        <a:off x="10114396" y="2130348"/>
        <a:ext cx="937571" cy="9358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FB9D3-B26A-4F4F-A6A6-A27A4A682E27}"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A14F7-EF28-E741-8F55-007901CBEC6E}" type="slidenum">
              <a:rPr lang="en-US" smtClean="0"/>
              <a:t>‹#›</a:t>
            </a:fld>
            <a:endParaRPr lang="en-US"/>
          </a:p>
        </p:txBody>
      </p:sp>
    </p:spTree>
    <p:extLst>
      <p:ext uri="{BB962C8B-B14F-4D97-AF65-F5344CB8AC3E}">
        <p14:creationId xmlns:p14="http://schemas.microsoft.com/office/powerpoint/2010/main" val="85921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Still the collaborative model – learning sessions and action periods, but Shortened</a:t>
            </a:r>
          </a:p>
          <a:p>
            <a:endParaRPr lang="en-US" dirty="0"/>
          </a:p>
        </p:txBody>
      </p:sp>
      <p:sp>
        <p:nvSpPr>
          <p:cNvPr id="4" name="Slide Number Placeholder 3"/>
          <p:cNvSpPr>
            <a:spLocks noGrp="1"/>
          </p:cNvSpPr>
          <p:nvPr>
            <p:ph type="sldNum" sz="quarter" idx="10"/>
          </p:nvPr>
        </p:nvSpPr>
        <p:spPr/>
        <p:txBody>
          <a:bodyPr/>
          <a:lstStyle/>
          <a:p>
            <a:fld id="{DB0C04CD-86E5-BD47-8C04-D2DB8E5C74DE}" type="slidenum">
              <a:rPr lang="en-US" smtClean="0"/>
              <a:t>2</a:t>
            </a:fld>
            <a:endParaRPr lang="en-US"/>
          </a:p>
        </p:txBody>
      </p:sp>
    </p:spTree>
    <p:extLst>
      <p:ext uri="{BB962C8B-B14F-4D97-AF65-F5344CB8AC3E}">
        <p14:creationId xmlns:p14="http://schemas.microsoft.com/office/powerpoint/2010/main" val="177523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and stakeholders/actors prior to the activity.</a:t>
            </a:r>
          </a:p>
        </p:txBody>
      </p:sp>
      <p:sp>
        <p:nvSpPr>
          <p:cNvPr id="4" name="Slide Number Placeholder 3"/>
          <p:cNvSpPr>
            <a:spLocks noGrp="1"/>
          </p:cNvSpPr>
          <p:nvPr>
            <p:ph type="sldNum" sz="quarter" idx="5"/>
          </p:nvPr>
        </p:nvSpPr>
        <p:spPr/>
        <p:txBody>
          <a:bodyPr/>
          <a:lstStyle/>
          <a:p>
            <a:fld id="{3F43C58B-92CF-9F46-8EBB-3515B921FC54}" type="slidenum">
              <a:rPr lang="en-US" smtClean="0"/>
              <a:t>26</a:t>
            </a:fld>
            <a:endParaRPr lang="en-US"/>
          </a:p>
        </p:txBody>
      </p:sp>
    </p:spTree>
    <p:extLst>
      <p:ext uri="{BB962C8B-B14F-4D97-AF65-F5344CB8AC3E}">
        <p14:creationId xmlns:p14="http://schemas.microsoft.com/office/powerpoint/2010/main" val="77131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Emphasize that the final PPT project report is a complete report of all that your team has done and as such includes all the technical tools used. </a:t>
            </a:r>
          </a:p>
          <a:p>
            <a:pPr marL="228600" indent="-228600">
              <a:buAutoNum type="arabicParenR"/>
            </a:pPr>
            <a:r>
              <a:rPr lang="en-US" baseline="0" dirty="0"/>
              <a:t>For a report to your stakeholders, i.e., your Quality improvement team, CME for your facility, a report to your administrator, etc. -  you will want to tell a compelling story, so select your slides carefully.</a:t>
            </a:r>
          </a:p>
          <a:p>
            <a:pPr marL="228600" indent="-228600">
              <a:buAutoNum type="arabicParenR"/>
            </a:pPr>
            <a:r>
              <a:rPr lang="en-US" baseline="0" dirty="0"/>
              <a:t>15 minutes allotted for group work.</a:t>
            </a:r>
          </a:p>
        </p:txBody>
      </p:sp>
      <p:sp>
        <p:nvSpPr>
          <p:cNvPr id="4" name="Slide Number Placeholder 3"/>
          <p:cNvSpPr>
            <a:spLocks noGrp="1"/>
          </p:cNvSpPr>
          <p:nvPr>
            <p:ph type="sldNum" sz="quarter" idx="10"/>
          </p:nvPr>
        </p:nvSpPr>
        <p:spPr/>
        <p:txBody>
          <a:bodyPr/>
          <a:lstStyle/>
          <a:p>
            <a:fld id="{46EFEED2-1209-0348-B2A6-C924627F601A}" type="slidenum">
              <a:rPr lang="en-US" smtClean="0"/>
              <a:t>29</a:t>
            </a:fld>
            <a:endParaRPr lang="en-US"/>
          </a:p>
        </p:txBody>
      </p:sp>
    </p:spTree>
    <p:extLst>
      <p:ext uri="{BB962C8B-B14F-4D97-AF65-F5344CB8AC3E}">
        <p14:creationId xmlns:p14="http://schemas.microsoft.com/office/powerpoint/2010/main" val="197772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your actual PPT Final Report</a:t>
            </a:r>
          </a:p>
          <a:p>
            <a:r>
              <a:rPr lang="en-US" dirty="0"/>
              <a:t>Select from these Slide Titles</a:t>
            </a:r>
          </a:p>
        </p:txBody>
      </p:sp>
      <p:sp>
        <p:nvSpPr>
          <p:cNvPr id="4" name="Slide Number Placeholder 3"/>
          <p:cNvSpPr>
            <a:spLocks noGrp="1"/>
          </p:cNvSpPr>
          <p:nvPr>
            <p:ph type="sldNum" sz="quarter" idx="5"/>
          </p:nvPr>
        </p:nvSpPr>
        <p:spPr/>
        <p:txBody>
          <a:bodyPr/>
          <a:lstStyle/>
          <a:p>
            <a:fld id="{F17A14F7-EF28-E741-8F55-007901CBEC6E}" type="slidenum">
              <a:rPr lang="en-US" smtClean="0"/>
              <a:t>30</a:t>
            </a:fld>
            <a:endParaRPr lang="en-US"/>
          </a:p>
        </p:txBody>
      </p:sp>
    </p:spTree>
    <p:extLst>
      <p:ext uri="{BB962C8B-B14F-4D97-AF65-F5344CB8AC3E}">
        <p14:creationId xmlns:p14="http://schemas.microsoft.com/office/powerpoint/2010/main" val="127035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Emphasize that the final PPT project report is a complete report of all that your team has done and as such includes all the technical tools used. </a:t>
            </a:r>
          </a:p>
          <a:p>
            <a:pPr marL="228600" indent="-228600">
              <a:buAutoNum type="arabicParenR"/>
            </a:pPr>
            <a:r>
              <a:rPr lang="en-US" baseline="0" dirty="0"/>
              <a:t>For a report to your stakeholders, i.e., your Quality improvement team, CME for your facility, a report to your administrator, etc. -  you will want to tell a compelling story, so select your slides carefully.</a:t>
            </a:r>
          </a:p>
          <a:p>
            <a:pPr marL="228600" indent="-228600">
              <a:buAutoNum type="arabicParenR"/>
            </a:pPr>
            <a:r>
              <a:rPr lang="en-US" baseline="0" dirty="0"/>
              <a:t>15 minutes allotted for the debrief.</a:t>
            </a:r>
          </a:p>
          <a:p>
            <a:pPr marL="228600" indent="-228600">
              <a:buAutoNum type="arabicParenR"/>
            </a:pPr>
            <a:r>
              <a:rPr lang="en-US" baseline="0" dirty="0"/>
              <a:t>Ask each team what slides they selected. Write responses on Flip Chart at front of room.</a:t>
            </a:r>
          </a:p>
          <a:p>
            <a:pPr marL="228600" indent="-228600">
              <a:buAutoNum type="arabicParenR"/>
            </a:pPr>
            <a:r>
              <a:rPr lang="en-US" baseline="0" dirty="0"/>
              <a:t>Let other teams add any slide selections that they had that were </a:t>
            </a:r>
            <a:r>
              <a:rPr lang="en-US" u="sng" baseline="0" dirty="0"/>
              <a:t>different</a:t>
            </a:r>
            <a:r>
              <a:rPr lang="en-US" baseline="0" dirty="0"/>
              <a:t> from the first team that shared their list.</a:t>
            </a:r>
          </a:p>
          <a:p>
            <a:pPr marL="228600" indent="-228600">
              <a:buAutoNum type="arabicParenR"/>
            </a:pPr>
            <a:r>
              <a:rPr lang="en-US" baseline="0" dirty="0"/>
              <a:t>Allow teams to discuss.</a:t>
            </a:r>
          </a:p>
          <a:p>
            <a:pPr marL="228600" indent="-228600">
              <a:buAutoNum type="arabicParenR"/>
            </a:pPr>
            <a:r>
              <a:rPr lang="en-US" baseline="0" dirty="0"/>
              <a:t>As a facilitator, give your input as to what you believe that the stakeholders would be most interested.</a:t>
            </a:r>
          </a:p>
        </p:txBody>
      </p:sp>
      <p:sp>
        <p:nvSpPr>
          <p:cNvPr id="4" name="Slide Number Placeholder 3"/>
          <p:cNvSpPr>
            <a:spLocks noGrp="1"/>
          </p:cNvSpPr>
          <p:nvPr>
            <p:ph type="sldNum" sz="quarter" idx="10"/>
          </p:nvPr>
        </p:nvSpPr>
        <p:spPr/>
        <p:txBody>
          <a:bodyPr/>
          <a:lstStyle/>
          <a:p>
            <a:fld id="{46EFEED2-1209-0348-B2A6-C924627F601A}" type="slidenum">
              <a:rPr lang="en-US" smtClean="0"/>
              <a:t>31</a:t>
            </a:fld>
            <a:endParaRPr lang="en-US"/>
          </a:p>
        </p:txBody>
      </p:sp>
    </p:spTree>
    <p:extLst>
      <p:ext uri="{BB962C8B-B14F-4D97-AF65-F5344CB8AC3E}">
        <p14:creationId xmlns:p14="http://schemas.microsoft.com/office/powerpoint/2010/main" val="297282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beyond the scope of this curriculum, the IHI modules do have many resources on publication.</a:t>
            </a:r>
          </a:p>
        </p:txBody>
      </p:sp>
      <p:sp>
        <p:nvSpPr>
          <p:cNvPr id="4" name="Slide Number Placeholder 3"/>
          <p:cNvSpPr>
            <a:spLocks noGrp="1"/>
          </p:cNvSpPr>
          <p:nvPr>
            <p:ph type="sldNum" sz="quarter" idx="5"/>
          </p:nvPr>
        </p:nvSpPr>
        <p:spPr/>
        <p:txBody>
          <a:bodyPr/>
          <a:lstStyle/>
          <a:p>
            <a:fld id="{F17A14F7-EF28-E741-8F55-007901CBEC6E}" type="slidenum">
              <a:rPr lang="en-US" smtClean="0"/>
              <a:t>32</a:t>
            </a:fld>
            <a:endParaRPr lang="en-US"/>
          </a:p>
        </p:txBody>
      </p:sp>
    </p:spTree>
    <p:extLst>
      <p:ext uri="{BB962C8B-B14F-4D97-AF65-F5344CB8AC3E}">
        <p14:creationId xmlns:p14="http://schemas.microsoft.com/office/powerpoint/2010/main" val="288121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your next steps, discuss the future of the interventions and how they might be spread.</a:t>
            </a:r>
          </a:p>
        </p:txBody>
      </p:sp>
      <p:sp>
        <p:nvSpPr>
          <p:cNvPr id="4" name="Slide Number Placeholder 3"/>
          <p:cNvSpPr>
            <a:spLocks noGrp="1"/>
          </p:cNvSpPr>
          <p:nvPr>
            <p:ph type="sldNum" sz="quarter" idx="5"/>
          </p:nvPr>
        </p:nvSpPr>
        <p:spPr/>
        <p:txBody>
          <a:bodyPr/>
          <a:lstStyle/>
          <a:p>
            <a:fld id="{F17A14F7-EF28-E741-8F55-007901CBEC6E}" type="slidenum">
              <a:rPr lang="en-US" smtClean="0"/>
              <a:t>34</a:t>
            </a:fld>
            <a:endParaRPr lang="en-US"/>
          </a:p>
        </p:txBody>
      </p:sp>
    </p:spTree>
    <p:extLst>
      <p:ext uri="{BB962C8B-B14F-4D97-AF65-F5344CB8AC3E}">
        <p14:creationId xmlns:p14="http://schemas.microsoft.com/office/powerpoint/2010/main" val="269627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FEED2-1209-0348-B2A6-C924627F601A}" type="slidenum">
              <a:rPr lang="en-US" smtClean="0"/>
              <a:t>7</a:t>
            </a:fld>
            <a:endParaRPr lang="en-US"/>
          </a:p>
        </p:txBody>
      </p:sp>
    </p:spTree>
    <p:extLst>
      <p:ext uri="{BB962C8B-B14F-4D97-AF65-F5344CB8AC3E}">
        <p14:creationId xmlns:p14="http://schemas.microsoft.com/office/powerpoint/2010/main" val="305831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88" eaLnBrk="0" hangingPunct="0">
              <a:spcBef>
                <a:spcPct val="30000"/>
              </a:spcBef>
              <a:defRPr sz="1200">
                <a:solidFill>
                  <a:schemeClr val="tx1"/>
                </a:solidFill>
                <a:latin typeface="Arial" charset="0"/>
              </a:defRPr>
            </a:lvl1pPr>
            <a:lvl2pPr marL="742950" indent="-285750" defTabSz="928688" eaLnBrk="0" hangingPunct="0">
              <a:spcBef>
                <a:spcPct val="30000"/>
              </a:spcBef>
              <a:defRPr sz="1200">
                <a:solidFill>
                  <a:schemeClr val="tx1"/>
                </a:solidFill>
                <a:latin typeface="Arial" charset="0"/>
              </a:defRPr>
            </a:lvl2pPr>
            <a:lvl3pPr marL="1143000" indent="-228600" defTabSz="928688" eaLnBrk="0" hangingPunct="0">
              <a:spcBef>
                <a:spcPct val="30000"/>
              </a:spcBef>
              <a:defRPr sz="1200">
                <a:solidFill>
                  <a:schemeClr val="tx1"/>
                </a:solidFill>
                <a:latin typeface="Arial" charset="0"/>
              </a:defRPr>
            </a:lvl3pPr>
            <a:lvl4pPr marL="1600200" indent="-228600" defTabSz="928688" eaLnBrk="0" hangingPunct="0">
              <a:spcBef>
                <a:spcPct val="30000"/>
              </a:spcBef>
              <a:defRPr sz="1200">
                <a:solidFill>
                  <a:schemeClr val="tx1"/>
                </a:solidFill>
                <a:latin typeface="Arial" charset="0"/>
              </a:defRPr>
            </a:lvl4pPr>
            <a:lvl5pPr marL="2057400" indent="-228600" defTabSz="928688" eaLnBrk="0" hangingPunct="0">
              <a:spcBef>
                <a:spcPct val="30000"/>
              </a:spcBef>
              <a:defRPr sz="1200">
                <a:solidFill>
                  <a:schemeClr val="tx1"/>
                </a:solidFill>
                <a:latin typeface="Arial" charset="0"/>
              </a:defRPr>
            </a:lvl5pPr>
            <a:lvl6pPr marL="2514600" indent="-228600" defTabSz="928688" eaLnBrk="0" fontAlgn="base" hangingPunct="0">
              <a:spcBef>
                <a:spcPct val="30000"/>
              </a:spcBef>
              <a:spcAft>
                <a:spcPct val="0"/>
              </a:spcAft>
              <a:defRPr sz="1200">
                <a:solidFill>
                  <a:schemeClr val="tx1"/>
                </a:solidFill>
                <a:latin typeface="Arial" charset="0"/>
              </a:defRPr>
            </a:lvl6pPr>
            <a:lvl7pPr marL="2971800" indent="-228600" defTabSz="928688" eaLnBrk="0" fontAlgn="base" hangingPunct="0">
              <a:spcBef>
                <a:spcPct val="30000"/>
              </a:spcBef>
              <a:spcAft>
                <a:spcPct val="0"/>
              </a:spcAft>
              <a:defRPr sz="1200">
                <a:solidFill>
                  <a:schemeClr val="tx1"/>
                </a:solidFill>
                <a:latin typeface="Arial" charset="0"/>
              </a:defRPr>
            </a:lvl7pPr>
            <a:lvl8pPr marL="3429000" indent="-228600" defTabSz="928688" eaLnBrk="0" fontAlgn="base" hangingPunct="0">
              <a:spcBef>
                <a:spcPct val="30000"/>
              </a:spcBef>
              <a:spcAft>
                <a:spcPct val="0"/>
              </a:spcAft>
              <a:defRPr sz="1200">
                <a:solidFill>
                  <a:schemeClr val="tx1"/>
                </a:solidFill>
                <a:latin typeface="Arial" charset="0"/>
              </a:defRPr>
            </a:lvl8pPr>
            <a:lvl9pPr marL="3886200" indent="-228600" defTabSz="92868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323AE1-37DA-9148-8704-A8412CA4482C}" type="slidenum">
              <a:rPr lang="en-US" altLang="en-US" smtClean="0"/>
              <a:pPr eaLnBrk="1" hangingPunct="1">
                <a:spcBef>
                  <a:spcPct val="0"/>
                </a:spcBef>
                <a:defRPr/>
              </a:pPr>
              <a:t>8</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eaLnBrk="1" hangingPunct="1">
              <a:defRPr/>
            </a:pPr>
            <a:endParaRPr lang="en-US" altLang="en-US" dirty="0"/>
          </a:p>
        </p:txBody>
      </p:sp>
    </p:spTree>
    <p:extLst>
      <p:ext uri="{BB962C8B-B14F-4D97-AF65-F5344CB8AC3E}">
        <p14:creationId xmlns:p14="http://schemas.microsoft.com/office/powerpoint/2010/main" val="89953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control plan form the Workbook, p. 79. explaining each section. During the faculty group work, assist each team to complete their control plan and add to the final report.</a:t>
            </a:r>
          </a:p>
        </p:txBody>
      </p:sp>
      <p:sp>
        <p:nvSpPr>
          <p:cNvPr id="4" name="Slide Number Placeholder 3"/>
          <p:cNvSpPr>
            <a:spLocks noGrp="1"/>
          </p:cNvSpPr>
          <p:nvPr>
            <p:ph type="sldNum" sz="quarter" idx="5"/>
          </p:nvPr>
        </p:nvSpPr>
        <p:spPr/>
        <p:txBody>
          <a:bodyPr/>
          <a:lstStyle/>
          <a:p>
            <a:fld id="{F17A14F7-EF28-E741-8F55-007901CBEC6E}" type="slidenum">
              <a:rPr lang="en-US" smtClean="0"/>
              <a:t>11</a:t>
            </a:fld>
            <a:endParaRPr lang="en-US"/>
          </a:p>
        </p:txBody>
      </p:sp>
    </p:spTree>
    <p:extLst>
      <p:ext uri="{BB962C8B-B14F-4D97-AF65-F5344CB8AC3E}">
        <p14:creationId xmlns:p14="http://schemas.microsoft.com/office/powerpoint/2010/main" val="133330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each of the 5 practical things that clinical leaders can do to sustain improvement.</a:t>
            </a:r>
          </a:p>
        </p:txBody>
      </p:sp>
      <p:sp>
        <p:nvSpPr>
          <p:cNvPr id="4" name="Slide Number Placeholder 3"/>
          <p:cNvSpPr>
            <a:spLocks noGrp="1"/>
          </p:cNvSpPr>
          <p:nvPr>
            <p:ph type="sldNum" sz="quarter" idx="5"/>
          </p:nvPr>
        </p:nvSpPr>
        <p:spPr/>
        <p:txBody>
          <a:bodyPr/>
          <a:lstStyle/>
          <a:p>
            <a:fld id="{F17A14F7-EF28-E741-8F55-007901CBEC6E}" type="slidenum">
              <a:rPr lang="en-US" smtClean="0"/>
              <a:t>13</a:t>
            </a:fld>
            <a:endParaRPr lang="en-US"/>
          </a:p>
        </p:txBody>
      </p:sp>
    </p:spTree>
    <p:extLst>
      <p:ext uri="{BB962C8B-B14F-4D97-AF65-F5344CB8AC3E}">
        <p14:creationId xmlns:p14="http://schemas.microsoft.com/office/powerpoint/2010/main" val="393171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each of the 5 practical things that clinical leaders can do to sustain improvement.</a:t>
            </a:r>
          </a:p>
        </p:txBody>
      </p:sp>
      <p:sp>
        <p:nvSpPr>
          <p:cNvPr id="4" name="Slide Number Placeholder 3"/>
          <p:cNvSpPr>
            <a:spLocks noGrp="1"/>
          </p:cNvSpPr>
          <p:nvPr>
            <p:ph type="sldNum" sz="quarter" idx="5"/>
          </p:nvPr>
        </p:nvSpPr>
        <p:spPr/>
        <p:txBody>
          <a:bodyPr/>
          <a:lstStyle/>
          <a:p>
            <a:fld id="{F17A14F7-EF28-E741-8F55-007901CBEC6E}" type="slidenum">
              <a:rPr lang="en-US" smtClean="0"/>
              <a:t>19</a:t>
            </a:fld>
            <a:endParaRPr lang="en-US"/>
          </a:p>
        </p:txBody>
      </p:sp>
    </p:spTree>
    <p:extLst>
      <p:ext uri="{BB962C8B-B14F-4D97-AF65-F5344CB8AC3E}">
        <p14:creationId xmlns:p14="http://schemas.microsoft.com/office/powerpoint/2010/main" val="145926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FEED2-1209-0348-B2A6-C924627F601A}" type="slidenum">
              <a:rPr lang="en-US" smtClean="0"/>
              <a:t>20</a:t>
            </a:fld>
            <a:endParaRPr lang="en-US"/>
          </a:p>
        </p:txBody>
      </p:sp>
    </p:spTree>
    <p:extLst>
      <p:ext uri="{BB962C8B-B14F-4D97-AF65-F5344CB8AC3E}">
        <p14:creationId xmlns:p14="http://schemas.microsoft.com/office/powerpoint/2010/main" val="306392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happen to meet your key stakeholder/s and only have a quick 5 minutes, then you need to have your elevator speech honed and ready to “Convince the Stakeholders”.</a:t>
            </a:r>
          </a:p>
          <a:p>
            <a:endParaRPr lang="en-US" dirty="0"/>
          </a:p>
          <a:p>
            <a:r>
              <a:rPr lang="en-US" dirty="0"/>
              <a:t>If you are asked to provide a CPD or a 10 minute presentation to your facility or leadership – sharing what you have accomplished in your project – then you will need to “Present Your Project”.</a:t>
            </a:r>
          </a:p>
          <a:p>
            <a:endParaRPr lang="en-US" dirty="0"/>
          </a:p>
          <a:p>
            <a:r>
              <a:rPr lang="en-US" dirty="0"/>
              <a:t>For further communication, “Publication” may be necessary.</a:t>
            </a:r>
          </a:p>
          <a:p>
            <a:endParaRPr lang="en-US" dirty="0"/>
          </a:p>
          <a:p>
            <a:r>
              <a:rPr lang="en-US" dirty="0"/>
              <a:t>Choose from the above formats based on what you want to accomplish, your situation, and the time given.</a:t>
            </a:r>
          </a:p>
          <a:p>
            <a:endParaRPr lang="en-US" dirty="0"/>
          </a:p>
        </p:txBody>
      </p:sp>
      <p:sp>
        <p:nvSpPr>
          <p:cNvPr id="4" name="Slide Number Placeholder 3"/>
          <p:cNvSpPr>
            <a:spLocks noGrp="1"/>
          </p:cNvSpPr>
          <p:nvPr>
            <p:ph type="sldNum" sz="quarter" idx="5"/>
          </p:nvPr>
        </p:nvSpPr>
        <p:spPr/>
        <p:txBody>
          <a:bodyPr/>
          <a:lstStyle/>
          <a:p>
            <a:fld id="{F17A14F7-EF28-E741-8F55-007901CBEC6E}" type="slidenum">
              <a:rPr lang="en-US" smtClean="0"/>
              <a:t>23</a:t>
            </a:fld>
            <a:endParaRPr lang="en-US"/>
          </a:p>
        </p:txBody>
      </p:sp>
    </p:spTree>
    <p:extLst>
      <p:ext uri="{BB962C8B-B14F-4D97-AF65-F5344CB8AC3E}">
        <p14:creationId xmlns:p14="http://schemas.microsoft.com/office/powerpoint/2010/main" val="67115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dirty="0"/>
              <a:t>Ground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team will be given 15 minutes to rewrite/refine and practice their elevator speech in order to convince a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stakeholder and the conditions under which the participants will play out the role will be selected by the faculty.</a:t>
            </a:r>
          </a:p>
          <a:p>
            <a:pPr lvl="0"/>
            <a:r>
              <a:rPr lang="en-US" dirty="0"/>
              <a:t>Teams will choose their representative who will try and convince the stakeholder about their project.</a:t>
            </a:r>
          </a:p>
          <a:p>
            <a:pPr lvl="0"/>
            <a:r>
              <a:rPr lang="en-US" dirty="0"/>
              <a:t>Each team will be given five minutes (strictly enforced) to participate in this role play and fully convince the stakeholder.</a:t>
            </a:r>
          </a:p>
          <a:p>
            <a:pPr lvl="0"/>
            <a:r>
              <a:rPr lang="en-US" dirty="0"/>
              <a:t>Use official language understood by all. </a:t>
            </a:r>
          </a:p>
          <a:p>
            <a:pPr lvl="0"/>
            <a:r>
              <a:rPr lang="en-US" dirty="0"/>
              <a:t>The LARC faculty will be judges of the role plays.</a:t>
            </a:r>
          </a:p>
          <a:p>
            <a:r>
              <a:rPr lang="en-US" dirty="0"/>
              <a:t>All comments from plenary will be made after all the groups have presented to save on time (20 minutes at the end of the session). </a:t>
            </a:r>
          </a:p>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46EFEED2-1209-0348-B2A6-C924627F601A}" type="slidenum">
              <a:rPr lang="en-US" smtClean="0"/>
              <a:t>25</a:t>
            </a:fld>
            <a:endParaRPr lang="en-US"/>
          </a:p>
        </p:txBody>
      </p:sp>
    </p:spTree>
    <p:extLst>
      <p:ext uri="{BB962C8B-B14F-4D97-AF65-F5344CB8AC3E}">
        <p14:creationId xmlns:p14="http://schemas.microsoft.com/office/powerpoint/2010/main" val="200782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8C22-D887-C343-93F3-9059531445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6B694-8140-424B-B233-A54A5C606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3CE37-A9AC-E14C-BB87-D6AE387B4C26}"/>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5" name="Footer Placeholder 4">
            <a:extLst>
              <a:ext uri="{FF2B5EF4-FFF2-40B4-BE49-F238E27FC236}">
                <a16:creationId xmlns:a16="http://schemas.microsoft.com/office/drawing/2014/main" id="{391E66F8-2244-E143-B7C8-107CEACB6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7A1E64-C992-D542-AA1E-637C03DE655B}"/>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389996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E16B-A530-2440-B15D-15183F4C2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8F16B-85F7-E74C-9B4E-3D4BDB216F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3B4A0-F91A-F84E-908B-154A3E82F215}"/>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5" name="Footer Placeholder 4">
            <a:extLst>
              <a:ext uri="{FF2B5EF4-FFF2-40B4-BE49-F238E27FC236}">
                <a16:creationId xmlns:a16="http://schemas.microsoft.com/office/drawing/2014/main" id="{14F47C1F-76B2-0949-8E74-9F108A694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3B874-020B-C540-BD68-D395250C2A08}"/>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426908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70581-D95B-694F-87A2-D51292DC9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25D9F-8A05-0642-98AD-CFB3E7AF70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34B4D-0D4E-994D-A96D-226006FD0A5D}"/>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5" name="Footer Placeholder 4">
            <a:extLst>
              <a:ext uri="{FF2B5EF4-FFF2-40B4-BE49-F238E27FC236}">
                <a16:creationId xmlns:a16="http://schemas.microsoft.com/office/drawing/2014/main" id="{E3CE5484-E66C-5747-9F20-E3160DA6D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DE8F9-2114-7447-B17A-9BBF2D5EA39F}"/>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165835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1" y="1025526"/>
            <a:ext cx="10361084" cy="2144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CP1000000-</a:t>
            </a:r>
            <a:fld id="{04D1293D-2829-AE43-B4A7-BF4BC339A47E}" type="slidenum">
              <a:rPr lang="en-US" altLang="en-US"/>
              <a:pPr>
                <a:defRPr/>
              </a:pPr>
              <a:t>‹#›</a:t>
            </a:fld>
            <a:endParaRPr lang="en-US" altLang="en-US"/>
          </a:p>
        </p:txBody>
      </p:sp>
    </p:spTree>
    <p:extLst>
      <p:ext uri="{BB962C8B-B14F-4D97-AF65-F5344CB8AC3E}">
        <p14:creationId xmlns:p14="http://schemas.microsoft.com/office/powerpoint/2010/main" val="100349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EF74-212C-ED40-AC56-FABA2D67E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94BE6-F41D-C944-902E-DFB98A5C50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3468-E686-0F47-9405-9BF732414E83}"/>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5" name="Footer Placeholder 4">
            <a:extLst>
              <a:ext uri="{FF2B5EF4-FFF2-40B4-BE49-F238E27FC236}">
                <a16:creationId xmlns:a16="http://schemas.microsoft.com/office/drawing/2014/main" id="{497B0EFC-F773-5C40-9E6F-02E6E0C92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E4CB8-32AD-F84D-BBD2-07E47114048C}"/>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14561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7CF6-D049-9746-B14F-95485494A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DE777E-B1F0-AB48-BC94-B306CD0AD5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45913-1EA2-0F45-B374-B14D696F8486}"/>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5" name="Footer Placeholder 4">
            <a:extLst>
              <a:ext uri="{FF2B5EF4-FFF2-40B4-BE49-F238E27FC236}">
                <a16:creationId xmlns:a16="http://schemas.microsoft.com/office/drawing/2014/main" id="{22A0E962-D307-AB46-A182-531CF859F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AB22E-EEA6-704C-8A72-40FD3C1FF1AE}"/>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180089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D709-45F2-5C4E-A2BF-5046D06AC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1B205-CEED-F643-B2EA-D67635C36E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A61-FA96-2F49-82FB-4FBAD8AADF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8B1EB-A781-3A4C-A67B-114983599D1D}"/>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6" name="Footer Placeholder 5">
            <a:extLst>
              <a:ext uri="{FF2B5EF4-FFF2-40B4-BE49-F238E27FC236}">
                <a16:creationId xmlns:a16="http://schemas.microsoft.com/office/drawing/2014/main" id="{2B6E9B0A-0519-4C46-8EF9-4D3262C81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F3E2C-E736-3C4B-8A73-6E50B5C118B7}"/>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372600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C5B7-E684-FC4B-914D-0D62C551F5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57142B-2685-924A-982A-6A1F66238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D4736D-D5C8-DA40-A163-F95C4C103D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EC1B8-39A1-E64A-B835-162465155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846AE6-7AB4-B84B-96C3-E2E54D996D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A4482-B846-A446-8785-2B862A3F3E6C}"/>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8" name="Footer Placeholder 7">
            <a:extLst>
              <a:ext uri="{FF2B5EF4-FFF2-40B4-BE49-F238E27FC236}">
                <a16:creationId xmlns:a16="http://schemas.microsoft.com/office/drawing/2014/main" id="{4DDC1EFF-F0AC-8B46-A960-0715998D0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E7319-361F-B843-BC72-3164879E6535}"/>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196424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FE06-F495-4A4A-94E4-A3B1C6B91C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F99D2-15B9-5C49-8F6A-689986A459F3}"/>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4" name="Footer Placeholder 3">
            <a:extLst>
              <a:ext uri="{FF2B5EF4-FFF2-40B4-BE49-F238E27FC236}">
                <a16:creationId xmlns:a16="http://schemas.microsoft.com/office/drawing/2014/main" id="{B4ED1B4A-46F7-B84C-98F6-4D8832E26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FAFB6E-2F91-1543-904A-4B31BC16A811}"/>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329205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11075-B0B4-AB4D-9241-E2F301B849A8}"/>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3" name="Footer Placeholder 2">
            <a:extLst>
              <a:ext uri="{FF2B5EF4-FFF2-40B4-BE49-F238E27FC236}">
                <a16:creationId xmlns:a16="http://schemas.microsoft.com/office/drawing/2014/main" id="{9159DDB5-2C92-A24E-A60D-D4D14BB884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A3BF2-9EFA-834A-9267-D26FFA7DC7FB}"/>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262597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8FFD-F930-944D-8797-817AA5E47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534F8-CCA7-2448-ADF3-438DE41C5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C69B71-A87C-5A4F-A968-EF50ED29F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32DCB9-D909-B94E-99FF-C404F6D6D772}"/>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6" name="Footer Placeholder 5">
            <a:extLst>
              <a:ext uri="{FF2B5EF4-FFF2-40B4-BE49-F238E27FC236}">
                <a16:creationId xmlns:a16="http://schemas.microsoft.com/office/drawing/2014/main" id="{1EC97A3B-C5CB-704C-B37B-BA20ECD0D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67A72-3C3C-4944-AEBF-5ABAA48F9610}"/>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23050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44D0-736B-384B-8F97-A11643788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FBF01F-38D9-2D47-AF68-9E70990F5F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F2B9F-9249-0B45-B37C-96F273A1D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40B441-4685-7A4B-8D3B-49ABD3183161}"/>
              </a:ext>
            </a:extLst>
          </p:cNvPr>
          <p:cNvSpPr>
            <a:spLocks noGrp="1"/>
          </p:cNvSpPr>
          <p:nvPr>
            <p:ph type="dt" sz="half" idx="10"/>
          </p:nvPr>
        </p:nvSpPr>
        <p:spPr/>
        <p:txBody>
          <a:bodyPr/>
          <a:lstStyle/>
          <a:p>
            <a:fld id="{5732D0FB-8EE4-2448-818F-31B352BCB995}" type="datetimeFigureOut">
              <a:rPr lang="en-US" smtClean="0"/>
              <a:t>3/26/2019</a:t>
            </a:fld>
            <a:endParaRPr lang="en-US"/>
          </a:p>
        </p:txBody>
      </p:sp>
      <p:sp>
        <p:nvSpPr>
          <p:cNvPr id="6" name="Footer Placeholder 5">
            <a:extLst>
              <a:ext uri="{FF2B5EF4-FFF2-40B4-BE49-F238E27FC236}">
                <a16:creationId xmlns:a16="http://schemas.microsoft.com/office/drawing/2014/main" id="{F9296CDC-4F9C-5345-925B-B0BDDA1DA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1E2D0-5B14-4E4B-8CD6-217161BC62E9}"/>
              </a:ext>
            </a:extLst>
          </p:cNvPr>
          <p:cNvSpPr>
            <a:spLocks noGrp="1"/>
          </p:cNvSpPr>
          <p:nvPr>
            <p:ph type="sldNum" sz="quarter" idx="12"/>
          </p:nvPr>
        </p:nvSpPr>
        <p:spPr/>
        <p:txBody>
          <a:bodyPr/>
          <a:lstStyle/>
          <a:p>
            <a:fld id="{B152EE0E-4D80-544C-9248-236A51D612CF}" type="slidenum">
              <a:rPr lang="en-US" smtClean="0"/>
              <a:t>‹#›</a:t>
            </a:fld>
            <a:endParaRPr lang="en-US"/>
          </a:p>
        </p:txBody>
      </p:sp>
    </p:spTree>
    <p:extLst>
      <p:ext uri="{BB962C8B-B14F-4D97-AF65-F5344CB8AC3E}">
        <p14:creationId xmlns:p14="http://schemas.microsoft.com/office/powerpoint/2010/main" val="70079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33FA3-6411-8C4B-BFD4-1D0DC715C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723AD-F8DF-2548-9DCB-EC3F724C0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B08A3-7D46-624E-85C2-DA7A70DEE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D0FB-8EE4-2448-818F-31B352BCB995}" type="datetimeFigureOut">
              <a:rPr lang="en-US" smtClean="0"/>
              <a:t>3/26/2019</a:t>
            </a:fld>
            <a:endParaRPr lang="en-US"/>
          </a:p>
        </p:txBody>
      </p:sp>
      <p:sp>
        <p:nvSpPr>
          <p:cNvPr id="5" name="Footer Placeholder 4">
            <a:extLst>
              <a:ext uri="{FF2B5EF4-FFF2-40B4-BE49-F238E27FC236}">
                <a16:creationId xmlns:a16="http://schemas.microsoft.com/office/drawing/2014/main" id="{58284107-967B-F447-8BF2-0E0649CD5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96456F-1398-5F45-8D86-677A1D6D9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2EE0E-4D80-544C-9248-236A51D612CF}" type="slidenum">
              <a:rPr lang="en-US" smtClean="0"/>
              <a:t>‹#›</a:t>
            </a:fld>
            <a:endParaRPr lang="en-US"/>
          </a:p>
        </p:txBody>
      </p:sp>
    </p:spTree>
    <p:extLst>
      <p:ext uri="{BB962C8B-B14F-4D97-AF65-F5344CB8AC3E}">
        <p14:creationId xmlns:p14="http://schemas.microsoft.com/office/powerpoint/2010/main" val="3785548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LY7RN3bBZ8A?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2481"/>
            <a:ext cx="10515600" cy="2852737"/>
          </a:xfrm>
        </p:spPr>
        <p:txBody>
          <a:bodyPr/>
          <a:lstStyle/>
          <a:p>
            <a:pPr algn="ctr"/>
            <a:r>
              <a:rPr lang="en-US" dirty="0"/>
              <a:t>The LARC Quality Improvement Collaborative:</a:t>
            </a:r>
            <a:br>
              <a:rPr lang="en-US" dirty="0"/>
            </a:br>
            <a:r>
              <a:rPr lang="en-US" dirty="0"/>
              <a:t>LEARNING SESSION III</a:t>
            </a:r>
          </a:p>
        </p:txBody>
      </p:sp>
      <p:sp>
        <p:nvSpPr>
          <p:cNvPr id="3" name="Text Placeholder 2"/>
          <p:cNvSpPr>
            <a:spLocks noGrp="1"/>
          </p:cNvSpPr>
          <p:nvPr>
            <p:ph type="body" idx="1"/>
          </p:nvPr>
        </p:nvSpPr>
        <p:spPr>
          <a:xfrm>
            <a:off x="838200" y="4239492"/>
            <a:ext cx="10515600" cy="869972"/>
          </a:xfrm>
        </p:spPr>
        <p:txBody>
          <a:bodyPr>
            <a:normAutofit fontScale="40000" lnSpcReduction="20000"/>
          </a:bodyPr>
          <a:lstStyle/>
          <a:p>
            <a:pPr algn="ctr"/>
            <a:endParaRPr lang="en-US" sz="3600" dirty="0">
              <a:solidFill>
                <a:schemeClr val="tx1"/>
              </a:solidFill>
            </a:endParaRPr>
          </a:p>
          <a:p>
            <a:pPr algn="ctr"/>
            <a:r>
              <a:rPr lang="en-US" sz="10000" dirty="0">
                <a:solidFill>
                  <a:schemeClr val="tx1"/>
                </a:solidFill>
              </a:rPr>
              <a:t>CONTROL</a:t>
            </a:r>
          </a:p>
        </p:txBody>
      </p:sp>
      <p:grpSp>
        <p:nvGrpSpPr>
          <p:cNvPr id="5" name="Group 4">
            <a:extLst>
              <a:ext uri="{FF2B5EF4-FFF2-40B4-BE49-F238E27FC236}">
                <a16:creationId xmlns:a16="http://schemas.microsoft.com/office/drawing/2014/main" id="{8977A9CE-AB3F-5C49-A5A7-1F8DC889F549}"/>
              </a:ext>
            </a:extLst>
          </p:cNvPr>
          <p:cNvGrpSpPr/>
          <p:nvPr/>
        </p:nvGrpSpPr>
        <p:grpSpPr>
          <a:xfrm>
            <a:off x="4622139" y="5363738"/>
            <a:ext cx="2947722" cy="1356600"/>
            <a:chOff x="3924507" y="2906308"/>
            <a:chExt cx="2947722" cy="1356600"/>
          </a:xfrm>
        </p:grpSpPr>
        <p:pic>
          <p:nvPicPr>
            <p:cNvPr id="6" name="Picture 5" descr="Home Page - &lt;strong&gt;Collaborative&lt;/strong&gt; Practice Solutions">
              <a:extLst>
                <a:ext uri="{FF2B5EF4-FFF2-40B4-BE49-F238E27FC236}">
                  <a16:creationId xmlns:a16="http://schemas.microsoft.com/office/drawing/2014/main" id="{43265249-5D68-CB4F-BEDC-88E898AF81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575"/>
            <a:stretch/>
          </p:blipFill>
          <p:spPr>
            <a:xfrm>
              <a:off x="3924507" y="2906308"/>
              <a:ext cx="2947722" cy="1356600"/>
            </a:xfrm>
            <a:prstGeom prst="rect">
              <a:avLst/>
            </a:prstGeom>
          </p:spPr>
        </p:pic>
        <p:sp>
          <p:nvSpPr>
            <p:cNvPr id="7" name="TextBox 6">
              <a:extLst>
                <a:ext uri="{FF2B5EF4-FFF2-40B4-BE49-F238E27FC236}">
                  <a16:creationId xmlns:a16="http://schemas.microsoft.com/office/drawing/2014/main" id="{D7A4DE07-C941-3342-AAE2-CE1CE26BDC0E}"/>
                </a:ext>
              </a:extLst>
            </p:cNvPr>
            <p:cNvSpPr txBox="1"/>
            <p:nvPr/>
          </p:nvSpPr>
          <p:spPr>
            <a:xfrm>
              <a:off x="5013386" y="3385802"/>
              <a:ext cx="872996" cy="369332"/>
            </a:xfrm>
            <a:prstGeom prst="rect">
              <a:avLst/>
            </a:prstGeom>
            <a:noFill/>
          </p:spPr>
          <p:txBody>
            <a:bodyPr wrap="none" rtlCol="0">
              <a:spAutoFit/>
            </a:bodyPr>
            <a:lstStyle/>
            <a:p>
              <a:r>
                <a:rPr lang="en-US" dirty="0">
                  <a:solidFill>
                    <a:schemeClr val="accent3">
                      <a:lumMod val="20000"/>
                      <a:lumOff val="80000"/>
                    </a:schemeClr>
                  </a:solidFill>
                  <a:latin typeface="Arial Black" panose="020B0A04020102020204" pitchFamily="34" charset="0"/>
                </a:rPr>
                <a:t>LARC</a:t>
              </a:r>
            </a:p>
          </p:txBody>
        </p:sp>
      </p:grpSp>
    </p:spTree>
    <p:extLst>
      <p:ext uri="{BB962C8B-B14F-4D97-AF65-F5344CB8AC3E}">
        <p14:creationId xmlns:p14="http://schemas.microsoft.com/office/powerpoint/2010/main" val="365579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4B12-00B8-1A4E-84D1-3AD64092CA95}"/>
              </a:ext>
            </a:extLst>
          </p:cNvPr>
          <p:cNvSpPr>
            <a:spLocks noGrp="1"/>
          </p:cNvSpPr>
          <p:nvPr>
            <p:ph type="title"/>
          </p:nvPr>
        </p:nvSpPr>
        <p:spPr/>
        <p:txBody>
          <a:bodyPr/>
          <a:lstStyle/>
          <a:p>
            <a:r>
              <a:rPr lang="en-US" dirty="0"/>
              <a:t>Control Plan</a:t>
            </a:r>
          </a:p>
        </p:txBody>
      </p:sp>
      <p:sp>
        <p:nvSpPr>
          <p:cNvPr id="3" name="Text Placeholder 2">
            <a:extLst>
              <a:ext uri="{FF2B5EF4-FFF2-40B4-BE49-F238E27FC236}">
                <a16:creationId xmlns:a16="http://schemas.microsoft.com/office/drawing/2014/main" id="{B932B8B2-D1C3-324B-9199-3784D28D4B99}"/>
              </a:ext>
            </a:extLst>
          </p:cNvPr>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4C5A9142-5CEC-CA47-979E-1732CAD02800}"/>
              </a:ext>
            </a:extLst>
          </p:cNvPr>
          <p:cNvSpPr txBox="1"/>
          <p:nvPr/>
        </p:nvSpPr>
        <p:spPr>
          <a:xfrm>
            <a:off x="9433146" y="6017030"/>
            <a:ext cx="2037674" cy="369332"/>
          </a:xfrm>
          <a:prstGeom prst="rect">
            <a:avLst/>
          </a:prstGeom>
          <a:noFill/>
          <a:ln w="76200">
            <a:solidFill>
              <a:schemeClr val="accent2"/>
            </a:solidFill>
          </a:ln>
        </p:spPr>
        <p:txBody>
          <a:bodyPr wrap="none" rtlCol="0">
            <a:spAutoFit/>
          </a:bodyPr>
          <a:lstStyle/>
          <a:p>
            <a:r>
              <a:rPr lang="en-US" dirty="0"/>
              <a:t>Workbook, p. 78-79</a:t>
            </a:r>
          </a:p>
        </p:txBody>
      </p:sp>
    </p:spTree>
    <p:extLst>
      <p:ext uri="{BB962C8B-B14F-4D97-AF65-F5344CB8AC3E}">
        <p14:creationId xmlns:p14="http://schemas.microsoft.com/office/powerpoint/2010/main" val="393396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8E10-9CB5-414C-9DA7-4B9FED490140}"/>
              </a:ext>
            </a:extLst>
          </p:cNvPr>
          <p:cNvSpPr>
            <a:spLocks noGrp="1"/>
          </p:cNvSpPr>
          <p:nvPr>
            <p:ph type="title"/>
          </p:nvPr>
        </p:nvSpPr>
        <p:spPr/>
        <p:txBody>
          <a:bodyPr/>
          <a:lstStyle/>
          <a:p>
            <a:r>
              <a:rPr lang="en-US" dirty="0"/>
              <a:t>CONTROL PLAN</a:t>
            </a:r>
          </a:p>
        </p:txBody>
      </p:sp>
      <p:pic>
        <p:nvPicPr>
          <p:cNvPr id="3" name="Picture 2">
            <a:extLst>
              <a:ext uri="{FF2B5EF4-FFF2-40B4-BE49-F238E27FC236}">
                <a16:creationId xmlns:a16="http://schemas.microsoft.com/office/drawing/2014/main" id="{AADE5A68-EB47-D748-8DC6-DCDBC564803B}"/>
              </a:ext>
            </a:extLst>
          </p:cNvPr>
          <p:cNvPicPr>
            <a:picLocks noChangeAspect="1"/>
          </p:cNvPicPr>
          <p:nvPr/>
        </p:nvPicPr>
        <p:blipFill>
          <a:blip r:embed="rId3"/>
          <a:stretch>
            <a:fillRect/>
          </a:stretch>
        </p:blipFill>
        <p:spPr>
          <a:xfrm>
            <a:off x="5085625" y="148248"/>
            <a:ext cx="6633935" cy="6709752"/>
          </a:xfrm>
          <a:prstGeom prst="rect">
            <a:avLst/>
          </a:prstGeom>
        </p:spPr>
      </p:pic>
      <p:sp>
        <p:nvSpPr>
          <p:cNvPr id="4" name="Donut 3">
            <a:extLst>
              <a:ext uri="{FF2B5EF4-FFF2-40B4-BE49-F238E27FC236}">
                <a16:creationId xmlns:a16="http://schemas.microsoft.com/office/drawing/2014/main" id="{B31EF3C5-E731-F44E-B6F7-E3AB20142E5D}"/>
              </a:ext>
            </a:extLst>
          </p:cNvPr>
          <p:cNvSpPr/>
          <p:nvPr/>
        </p:nvSpPr>
        <p:spPr>
          <a:xfrm>
            <a:off x="4620112" y="2094807"/>
            <a:ext cx="6268175" cy="2493818"/>
          </a:xfrm>
          <a:prstGeom prst="donut">
            <a:avLst>
              <a:gd name="adj" fmla="val 61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08D776D-EA06-BE47-918E-9678316C75C1}"/>
              </a:ext>
            </a:extLst>
          </p:cNvPr>
          <p:cNvSpPr txBox="1"/>
          <p:nvPr/>
        </p:nvSpPr>
        <p:spPr>
          <a:xfrm>
            <a:off x="9433146" y="6017030"/>
            <a:ext cx="2037674" cy="369332"/>
          </a:xfrm>
          <a:prstGeom prst="rect">
            <a:avLst/>
          </a:prstGeom>
          <a:noFill/>
          <a:ln w="76200">
            <a:solidFill>
              <a:schemeClr val="accent2"/>
            </a:solidFill>
          </a:ln>
        </p:spPr>
        <p:txBody>
          <a:bodyPr wrap="none" rtlCol="0">
            <a:spAutoFit/>
          </a:bodyPr>
          <a:lstStyle/>
          <a:p>
            <a:r>
              <a:rPr lang="en-US" dirty="0"/>
              <a:t>Workbook, p. 78-79</a:t>
            </a:r>
          </a:p>
        </p:txBody>
      </p:sp>
      <p:sp>
        <p:nvSpPr>
          <p:cNvPr id="6" name="6-Point Star 5">
            <a:extLst>
              <a:ext uri="{FF2B5EF4-FFF2-40B4-BE49-F238E27FC236}">
                <a16:creationId xmlns:a16="http://schemas.microsoft.com/office/drawing/2014/main" id="{24CD3E4A-00C1-E547-AB85-23D90DF73356}"/>
              </a:ext>
            </a:extLst>
          </p:cNvPr>
          <p:cNvSpPr/>
          <p:nvPr/>
        </p:nvSpPr>
        <p:spPr>
          <a:xfrm>
            <a:off x="581891" y="3269673"/>
            <a:ext cx="2147454" cy="1773381"/>
          </a:xfrm>
          <a:prstGeom prst="star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Continuous Touch Points</a:t>
            </a:r>
          </a:p>
        </p:txBody>
      </p:sp>
    </p:spTree>
    <p:extLst>
      <p:ext uri="{BB962C8B-B14F-4D97-AF65-F5344CB8AC3E}">
        <p14:creationId xmlns:p14="http://schemas.microsoft.com/office/powerpoint/2010/main" val="13613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 the Gains</a:t>
            </a:r>
          </a:p>
        </p:txBody>
      </p:sp>
      <p:pic>
        <p:nvPicPr>
          <p:cNvPr id="7" name="Content Placeholder 6"/>
          <p:cNvPicPr>
            <a:picLocks noGrp="1" noChangeAspect="1"/>
          </p:cNvPicPr>
          <p:nvPr>
            <p:ph sz="half" idx="1"/>
          </p:nvPr>
        </p:nvPicPr>
        <p:blipFill>
          <a:blip r:embed="rId2"/>
          <a:stretch>
            <a:fillRect/>
          </a:stretch>
        </p:blipFill>
        <p:spPr>
          <a:xfrm>
            <a:off x="1366954" y="1825625"/>
            <a:ext cx="4124092" cy="4351338"/>
          </a:xfrm>
          <a:prstGeom prst="rect">
            <a:avLst/>
          </a:prstGeom>
        </p:spPr>
      </p:pic>
      <p:pic>
        <p:nvPicPr>
          <p:cNvPr id="3" name="Picture 2">
            <a:extLst>
              <a:ext uri="{FF2B5EF4-FFF2-40B4-BE49-F238E27FC236}">
                <a16:creationId xmlns:a16="http://schemas.microsoft.com/office/drawing/2014/main" id="{9F811C96-90BF-0844-9FC6-71DAFF395223}"/>
              </a:ext>
            </a:extLst>
          </p:cNvPr>
          <p:cNvPicPr>
            <a:picLocks noChangeAspect="1"/>
          </p:cNvPicPr>
          <p:nvPr/>
        </p:nvPicPr>
        <p:blipFill>
          <a:blip r:embed="rId3"/>
          <a:stretch>
            <a:fillRect/>
          </a:stretch>
        </p:blipFill>
        <p:spPr>
          <a:xfrm>
            <a:off x="5491046" y="812800"/>
            <a:ext cx="6299200" cy="5232400"/>
          </a:xfrm>
          <a:prstGeom prst="rect">
            <a:avLst/>
          </a:prstGeom>
        </p:spPr>
      </p:pic>
    </p:spTree>
    <p:extLst>
      <p:ext uri="{BB962C8B-B14F-4D97-AF65-F5344CB8AC3E}">
        <p14:creationId xmlns:p14="http://schemas.microsoft.com/office/powerpoint/2010/main" val="298409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A6630-E0A7-3946-BA62-97EA69326B07}"/>
              </a:ext>
            </a:extLst>
          </p:cNvPr>
          <p:cNvPicPr>
            <a:picLocks noChangeAspect="1"/>
          </p:cNvPicPr>
          <p:nvPr/>
        </p:nvPicPr>
        <p:blipFill>
          <a:blip r:embed="rId3"/>
          <a:stretch>
            <a:fillRect/>
          </a:stretch>
        </p:blipFill>
        <p:spPr>
          <a:xfrm>
            <a:off x="3331012" y="0"/>
            <a:ext cx="5529976" cy="6858000"/>
          </a:xfrm>
          <a:prstGeom prst="rect">
            <a:avLst/>
          </a:prstGeom>
        </p:spPr>
      </p:pic>
    </p:spTree>
    <p:extLst>
      <p:ext uri="{BB962C8B-B14F-4D97-AF65-F5344CB8AC3E}">
        <p14:creationId xmlns:p14="http://schemas.microsoft.com/office/powerpoint/2010/main" val="374743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259B766-151B-164D-B371-C6A80B837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9" y="0"/>
            <a:ext cx="6872447" cy="6872447"/>
          </a:xfrm>
          <a:prstGeom prst="rect">
            <a:avLst/>
          </a:prstGeom>
        </p:spPr>
      </p:pic>
      <p:sp>
        <p:nvSpPr>
          <p:cNvPr id="3" name="TextBox 2">
            <a:extLst>
              <a:ext uri="{FF2B5EF4-FFF2-40B4-BE49-F238E27FC236}">
                <a16:creationId xmlns:a16="http://schemas.microsoft.com/office/drawing/2014/main" id="{F10F45CB-40D9-9E43-93F3-134DF211FA27}"/>
              </a:ext>
            </a:extLst>
          </p:cNvPr>
          <p:cNvSpPr txBox="1"/>
          <p:nvPr/>
        </p:nvSpPr>
        <p:spPr>
          <a:xfrm>
            <a:off x="8507185" y="1387928"/>
            <a:ext cx="3325334" cy="2862322"/>
          </a:xfrm>
          <a:prstGeom prst="rect">
            <a:avLst/>
          </a:prstGeom>
          <a:noFill/>
        </p:spPr>
        <p:txBody>
          <a:bodyPr wrap="none" rtlCol="0">
            <a:spAutoFit/>
          </a:bodyPr>
          <a:lstStyle/>
          <a:p>
            <a:r>
              <a:rPr lang="en-US" sz="3600" dirty="0"/>
              <a:t>Two sides of the </a:t>
            </a:r>
          </a:p>
          <a:p>
            <a:r>
              <a:rPr lang="en-US" sz="3600" dirty="0"/>
              <a:t>Learning Board:</a:t>
            </a:r>
          </a:p>
          <a:p>
            <a:endParaRPr lang="en-US" sz="3600" dirty="0"/>
          </a:p>
          <a:p>
            <a:pPr marL="742950" indent="-742950">
              <a:buFont typeface="+mj-lt"/>
              <a:buAutoNum type="arabicPeriod"/>
            </a:pPr>
            <a:r>
              <a:rPr lang="en-US" sz="3600" dirty="0"/>
              <a:t>Project</a:t>
            </a:r>
          </a:p>
          <a:p>
            <a:pPr marL="742950" indent="-742950">
              <a:buFont typeface="+mj-lt"/>
              <a:buAutoNum type="arabicPeriod"/>
            </a:pPr>
            <a:r>
              <a:rPr lang="en-US" sz="3600" dirty="0"/>
              <a:t>Just Do It</a:t>
            </a:r>
          </a:p>
        </p:txBody>
      </p:sp>
      <p:sp>
        <p:nvSpPr>
          <p:cNvPr id="6" name="TextBox 5">
            <a:extLst>
              <a:ext uri="{FF2B5EF4-FFF2-40B4-BE49-F238E27FC236}">
                <a16:creationId xmlns:a16="http://schemas.microsoft.com/office/drawing/2014/main" id="{28AA46D2-9494-5446-B074-4A0AE8C19BA3}"/>
              </a:ext>
            </a:extLst>
          </p:cNvPr>
          <p:cNvSpPr txBox="1"/>
          <p:nvPr/>
        </p:nvSpPr>
        <p:spPr>
          <a:xfrm>
            <a:off x="2288528" y="2388203"/>
            <a:ext cx="1840119" cy="769441"/>
          </a:xfrm>
          <a:prstGeom prst="rect">
            <a:avLst/>
          </a:prstGeom>
          <a:noFill/>
        </p:spPr>
        <p:txBody>
          <a:bodyPr wrap="none" rtlCol="0">
            <a:spAutoFit/>
          </a:bodyPr>
          <a:lstStyle/>
          <a:p>
            <a:r>
              <a:rPr lang="en-US" sz="4400" b="1" dirty="0"/>
              <a:t>Project</a:t>
            </a:r>
          </a:p>
        </p:txBody>
      </p:sp>
      <p:sp>
        <p:nvSpPr>
          <p:cNvPr id="8" name="Rectangle 7">
            <a:extLst>
              <a:ext uri="{FF2B5EF4-FFF2-40B4-BE49-F238E27FC236}">
                <a16:creationId xmlns:a16="http://schemas.microsoft.com/office/drawing/2014/main" id="{95E755F7-BC50-BD4A-A944-087326FDEF7D}"/>
              </a:ext>
            </a:extLst>
          </p:cNvPr>
          <p:cNvSpPr/>
          <p:nvPr/>
        </p:nvSpPr>
        <p:spPr>
          <a:xfrm>
            <a:off x="5534785" y="3157644"/>
            <a:ext cx="2350387" cy="769441"/>
          </a:xfrm>
          <a:prstGeom prst="rect">
            <a:avLst/>
          </a:prstGeom>
        </p:spPr>
        <p:txBody>
          <a:bodyPr wrap="none">
            <a:spAutoFit/>
          </a:bodyPr>
          <a:lstStyle/>
          <a:p>
            <a:r>
              <a:rPr lang="en-US" sz="4400" b="1" dirty="0"/>
              <a:t>Just Do It</a:t>
            </a:r>
          </a:p>
        </p:txBody>
      </p:sp>
    </p:spTree>
    <p:extLst>
      <p:ext uri="{BB962C8B-B14F-4D97-AF65-F5344CB8AC3E}">
        <p14:creationId xmlns:p14="http://schemas.microsoft.com/office/powerpoint/2010/main" val="41501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335386" y="438260"/>
          <a:ext cx="8820060" cy="6041369"/>
        </p:xfrm>
        <a:graphic>
          <a:graphicData uri="http://schemas.openxmlformats.org/drawingml/2006/table">
            <a:tbl>
              <a:tblPr firstRow="1" bandRow="1">
                <a:tableStyleId>{93296810-A885-4BE3-A3E7-6D5BEEA58F35}</a:tableStyleId>
              </a:tblPr>
              <a:tblGrid>
                <a:gridCol w="2017414">
                  <a:extLst>
                    <a:ext uri="{9D8B030D-6E8A-4147-A177-3AD203B41FA5}">
                      <a16:colId xmlns:a16="http://schemas.microsoft.com/office/drawing/2014/main" val="20000"/>
                    </a:ext>
                  </a:extLst>
                </a:gridCol>
                <a:gridCol w="3025251">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375078">
                  <a:extLst>
                    <a:ext uri="{9D8B030D-6E8A-4147-A177-3AD203B41FA5}">
                      <a16:colId xmlns:a16="http://schemas.microsoft.com/office/drawing/2014/main" val="20003"/>
                    </a:ext>
                  </a:extLst>
                </a:gridCol>
                <a:gridCol w="1119351">
                  <a:extLst>
                    <a:ext uri="{9D8B030D-6E8A-4147-A177-3AD203B41FA5}">
                      <a16:colId xmlns:a16="http://schemas.microsoft.com/office/drawing/2014/main" val="20004"/>
                    </a:ext>
                  </a:extLst>
                </a:gridCol>
                <a:gridCol w="1074686">
                  <a:extLst>
                    <a:ext uri="{9D8B030D-6E8A-4147-A177-3AD203B41FA5}">
                      <a16:colId xmlns:a16="http://schemas.microsoft.com/office/drawing/2014/main" val="20005"/>
                    </a:ext>
                  </a:extLst>
                </a:gridCol>
              </a:tblGrid>
              <a:tr h="956696">
                <a:tc gridSpan="6">
                  <a:txBody>
                    <a:bodyPr/>
                    <a:lstStyle/>
                    <a:p>
                      <a:pPr algn="ctr"/>
                      <a:endParaRPr lang="en-US" dirty="0"/>
                    </a:p>
                    <a:p>
                      <a:pPr algn="ctr"/>
                      <a:r>
                        <a:rPr lang="en-US" dirty="0"/>
                        <a:t>LEARNING BOARD</a:t>
                      </a:r>
                    </a:p>
                    <a:p>
                      <a:pPr algn="ct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77263">
                <a:tc gridSpan="2">
                  <a:txBody>
                    <a:bodyPr/>
                    <a:lstStyle/>
                    <a:p>
                      <a:pPr algn="ctr"/>
                      <a:r>
                        <a:rPr lang="en-US" b="1" dirty="0"/>
                        <a:t>PROJECT</a:t>
                      </a:r>
                    </a:p>
                  </a:txBody>
                  <a:tcPr/>
                </a:tc>
                <a:tc hMerge="1">
                  <a:txBody>
                    <a:bodyPr/>
                    <a:lstStyle/>
                    <a:p>
                      <a:endParaRPr lang="en-US" dirty="0"/>
                    </a:p>
                  </a:txBody>
                  <a:tcPr/>
                </a:tc>
                <a:tc rowSpan="3">
                  <a:txBody>
                    <a:bodyPr/>
                    <a:lstStyle/>
                    <a:p>
                      <a:endParaRPr lang="en-US" dirty="0"/>
                    </a:p>
                  </a:txBody>
                  <a:tcPr>
                    <a:solidFill>
                      <a:schemeClr val="accent6"/>
                    </a:solidFill>
                  </a:tcPr>
                </a:tc>
                <a:tc gridSpan="3">
                  <a:txBody>
                    <a:bodyPr/>
                    <a:lstStyle/>
                    <a:p>
                      <a:pPr algn="ctr"/>
                      <a:r>
                        <a:rPr lang="en-US" b="1" dirty="0"/>
                        <a:t>JUST</a:t>
                      </a:r>
                      <a:r>
                        <a:rPr lang="en-US" b="1" baseline="0" dirty="0"/>
                        <a:t> DO IT</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823769">
                <a:tc>
                  <a:txBody>
                    <a:bodyPr/>
                    <a:lstStyle/>
                    <a:p>
                      <a:pPr algn="ctr"/>
                      <a:r>
                        <a:rPr lang="en-US" b="1" dirty="0"/>
                        <a:t>Aim / Metric</a:t>
                      </a:r>
                    </a:p>
                  </a:txBody>
                  <a:tcPr/>
                </a:tc>
                <a:tc>
                  <a:txBody>
                    <a:bodyPr/>
                    <a:lstStyle/>
                    <a:p>
                      <a:pPr algn="ctr"/>
                      <a:r>
                        <a:rPr lang="en-US" b="1" dirty="0"/>
                        <a:t>Changes</a:t>
                      </a:r>
                    </a:p>
                  </a:txBody>
                  <a:tcPr/>
                </a:tc>
                <a:tc vMerge="1">
                  <a:txBody>
                    <a:bodyPr/>
                    <a:lstStyle/>
                    <a:p>
                      <a:endParaRPr lang="en-US" dirty="0"/>
                    </a:p>
                  </a:txBody>
                  <a:tcPr>
                    <a:solidFill>
                      <a:schemeClr val="accent6"/>
                    </a:solidFill>
                  </a:tcPr>
                </a:tc>
                <a:tc>
                  <a:txBody>
                    <a:bodyPr/>
                    <a:lstStyle/>
                    <a:p>
                      <a:pPr algn="ctr"/>
                      <a:r>
                        <a:rPr lang="en-US" sz="1600" dirty="0"/>
                        <a:t>Identified Opportunities</a:t>
                      </a:r>
                    </a:p>
                  </a:txBody>
                  <a:tcPr/>
                </a:tc>
                <a:tc>
                  <a:txBody>
                    <a:bodyPr/>
                    <a:lstStyle/>
                    <a:p>
                      <a:pPr algn="ctr"/>
                      <a:r>
                        <a:rPr lang="en-US" sz="1600" dirty="0"/>
                        <a:t>Actions</a:t>
                      </a:r>
                    </a:p>
                  </a:txBody>
                  <a:tcPr/>
                </a:tc>
                <a:tc>
                  <a:txBody>
                    <a:bodyPr/>
                    <a:lstStyle/>
                    <a:p>
                      <a:pPr algn="ctr"/>
                      <a:r>
                        <a:rPr lang="en-US" sz="1600" dirty="0"/>
                        <a:t>Resolved</a:t>
                      </a:r>
                    </a:p>
                  </a:txBody>
                  <a:tcPr/>
                </a:tc>
                <a:extLst>
                  <a:ext uri="{0D108BD9-81ED-4DB2-BD59-A6C34878D82A}">
                    <a16:rowId xmlns:a16="http://schemas.microsoft.com/office/drawing/2014/main" val="10002"/>
                  </a:ext>
                </a:extLst>
              </a:tr>
              <a:tr h="3783641">
                <a:tc>
                  <a:txBody>
                    <a:bodyPr/>
                    <a:lstStyle/>
                    <a:p>
                      <a:endParaRPr lang="en-US" dirty="0"/>
                    </a:p>
                  </a:txBody>
                  <a:tcPr/>
                </a:tc>
                <a:tc>
                  <a:txBody>
                    <a:bodyPr/>
                    <a:lstStyle/>
                    <a:p>
                      <a:endParaRPr lang="en-US"/>
                    </a:p>
                  </a:txBody>
                  <a:tcPr/>
                </a:tc>
                <a:tc vMerge="1">
                  <a:txBody>
                    <a:bodyPr/>
                    <a:lstStyle/>
                    <a:p>
                      <a:endParaRPr lang="en-US" dirty="0"/>
                    </a:p>
                  </a:txBody>
                  <a:tcPr>
                    <a:solidFill>
                      <a:schemeClr val="accent6"/>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Vertical Scroll 2"/>
          <p:cNvSpPr/>
          <p:nvPr/>
        </p:nvSpPr>
        <p:spPr>
          <a:xfrm>
            <a:off x="10760441" y="315897"/>
            <a:ext cx="1033272" cy="1143000"/>
          </a:xfrm>
          <a:prstGeom prst="verticalScroll">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18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219852" y="168277"/>
          <a:ext cx="9610910" cy="6382997"/>
        </p:xfrm>
        <a:graphic>
          <a:graphicData uri="http://schemas.openxmlformats.org/drawingml/2006/table">
            <a:tbl>
              <a:tblPr firstRow="1" bandRow="1">
                <a:tableStyleId>{93296810-A885-4BE3-A3E7-6D5BEEA58F35}</a:tableStyleId>
              </a:tblPr>
              <a:tblGrid>
                <a:gridCol w="2480717">
                  <a:extLst>
                    <a:ext uri="{9D8B030D-6E8A-4147-A177-3AD203B41FA5}">
                      <a16:colId xmlns:a16="http://schemas.microsoft.com/office/drawing/2014/main" val="20000"/>
                    </a:ext>
                  </a:extLst>
                </a:gridCol>
                <a:gridCol w="3003684">
                  <a:extLst>
                    <a:ext uri="{9D8B030D-6E8A-4147-A177-3AD203B41FA5}">
                      <a16:colId xmlns:a16="http://schemas.microsoft.com/office/drawing/2014/main" val="20001"/>
                    </a:ext>
                  </a:extLst>
                </a:gridCol>
                <a:gridCol w="237773">
                  <a:extLst>
                    <a:ext uri="{9D8B030D-6E8A-4147-A177-3AD203B41FA5}">
                      <a16:colId xmlns:a16="http://schemas.microsoft.com/office/drawing/2014/main" val="20002"/>
                    </a:ext>
                  </a:extLst>
                </a:gridCol>
                <a:gridCol w="1573387">
                  <a:extLst>
                    <a:ext uri="{9D8B030D-6E8A-4147-A177-3AD203B41FA5}">
                      <a16:colId xmlns:a16="http://schemas.microsoft.com/office/drawing/2014/main" val="20003"/>
                    </a:ext>
                  </a:extLst>
                </a:gridCol>
                <a:gridCol w="1088485">
                  <a:extLst>
                    <a:ext uri="{9D8B030D-6E8A-4147-A177-3AD203B41FA5}">
                      <a16:colId xmlns:a16="http://schemas.microsoft.com/office/drawing/2014/main" val="20004"/>
                    </a:ext>
                  </a:extLst>
                </a:gridCol>
                <a:gridCol w="1226864">
                  <a:extLst>
                    <a:ext uri="{9D8B030D-6E8A-4147-A177-3AD203B41FA5}">
                      <a16:colId xmlns:a16="http://schemas.microsoft.com/office/drawing/2014/main" val="20005"/>
                    </a:ext>
                  </a:extLst>
                </a:gridCol>
              </a:tblGrid>
              <a:tr h="1054143">
                <a:tc gridSpan="6">
                  <a:txBody>
                    <a:bodyPr/>
                    <a:lstStyle/>
                    <a:p>
                      <a:pPr algn="ctr"/>
                      <a:endParaRPr lang="en-US" dirty="0"/>
                    </a:p>
                    <a:p>
                      <a:pPr algn="ctr"/>
                      <a:r>
                        <a:rPr lang="en-US" sz="2400" dirty="0"/>
                        <a:t>LEARNING BOARD</a:t>
                      </a:r>
                    </a:p>
                    <a:p>
                      <a:pPr algn="ct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0183">
                <a:tc gridSpan="2">
                  <a:txBody>
                    <a:bodyPr/>
                    <a:lstStyle/>
                    <a:p>
                      <a:pPr algn="ctr"/>
                      <a:r>
                        <a:rPr lang="en-US" b="1" dirty="0"/>
                        <a:t>PROJECT</a:t>
                      </a:r>
                    </a:p>
                  </a:txBody>
                  <a:tcPr/>
                </a:tc>
                <a:tc hMerge="1">
                  <a:txBody>
                    <a:bodyPr/>
                    <a:lstStyle/>
                    <a:p>
                      <a:endParaRPr lang="en-US" dirty="0"/>
                    </a:p>
                  </a:txBody>
                  <a:tcPr/>
                </a:tc>
                <a:tc rowSpan="3">
                  <a:txBody>
                    <a:bodyPr/>
                    <a:lstStyle/>
                    <a:p>
                      <a:endParaRPr lang="en-US" dirty="0"/>
                    </a:p>
                  </a:txBody>
                  <a:tcPr>
                    <a:solidFill>
                      <a:schemeClr val="accent6"/>
                    </a:solidFill>
                  </a:tcPr>
                </a:tc>
                <a:tc gridSpan="3">
                  <a:txBody>
                    <a:bodyPr/>
                    <a:lstStyle/>
                    <a:p>
                      <a:pPr algn="ctr"/>
                      <a:r>
                        <a:rPr lang="en-US" b="1" dirty="0"/>
                        <a:t>JUST</a:t>
                      </a:r>
                      <a:r>
                        <a:rPr lang="en-US" b="1" baseline="0" dirty="0"/>
                        <a:t> DO IT</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649536">
                <a:tc>
                  <a:txBody>
                    <a:bodyPr/>
                    <a:lstStyle/>
                    <a:p>
                      <a:pPr algn="ctr"/>
                      <a:r>
                        <a:rPr lang="en-US" b="1" dirty="0"/>
                        <a:t>Aim / Metric</a:t>
                      </a:r>
                    </a:p>
                  </a:txBody>
                  <a:tcPr/>
                </a:tc>
                <a:tc>
                  <a:txBody>
                    <a:bodyPr/>
                    <a:lstStyle/>
                    <a:p>
                      <a:pPr algn="ctr"/>
                      <a:r>
                        <a:rPr lang="en-US" b="1" dirty="0"/>
                        <a:t>Changes</a:t>
                      </a:r>
                    </a:p>
                  </a:txBody>
                  <a:tcPr/>
                </a:tc>
                <a:tc vMerge="1">
                  <a:txBody>
                    <a:bodyPr/>
                    <a:lstStyle/>
                    <a:p>
                      <a:endParaRPr lang="en-US" dirty="0"/>
                    </a:p>
                  </a:txBody>
                  <a:tcPr>
                    <a:solidFill>
                      <a:schemeClr val="accent6"/>
                    </a:solidFill>
                  </a:tcPr>
                </a:tc>
                <a:tc>
                  <a:txBody>
                    <a:bodyPr/>
                    <a:lstStyle/>
                    <a:p>
                      <a:pPr algn="ctr"/>
                      <a:r>
                        <a:rPr lang="en-US" sz="1600" dirty="0"/>
                        <a:t>Identified Opportunities</a:t>
                      </a:r>
                    </a:p>
                  </a:txBody>
                  <a:tcPr/>
                </a:tc>
                <a:tc>
                  <a:txBody>
                    <a:bodyPr/>
                    <a:lstStyle/>
                    <a:p>
                      <a:pPr algn="ctr"/>
                      <a:r>
                        <a:rPr lang="en-US" sz="1600" dirty="0"/>
                        <a:t>Actions</a:t>
                      </a:r>
                    </a:p>
                  </a:txBody>
                  <a:tcPr/>
                </a:tc>
                <a:tc>
                  <a:txBody>
                    <a:bodyPr/>
                    <a:lstStyle/>
                    <a:p>
                      <a:pPr algn="ctr"/>
                      <a:r>
                        <a:rPr lang="en-US" sz="1600" dirty="0"/>
                        <a:t>Resolved</a:t>
                      </a:r>
                    </a:p>
                  </a:txBody>
                  <a:tcPr/>
                </a:tc>
                <a:extLst>
                  <a:ext uri="{0D108BD9-81ED-4DB2-BD59-A6C34878D82A}">
                    <a16:rowId xmlns:a16="http://schemas.microsoft.com/office/drawing/2014/main" val="10002"/>
                  </a:ext>
                </a:extLst>
              </a:tr>
              <a:tr h="4179135">
                <a:tc>
                  <a:txBody>
                    <a:bodyPr/>
                    <a:lstStyle/>
                    <a:p>
                      <a:endParaRPr lang="en-US"/>
                    </a:p>
                  </a:txBody>
                  <a:tcPr/>
                </a:tc>
                <a:tc>
                  <a:txBody>
                    <a:bodyPr/>
                    <a:lstStyle/>
                    <a:p>
                      <a:endParaRPr lang="en-US"/>
                    </a:p>
                  </a:txBody>
                  <a:tcPr/>
                </a:tc>
                <a:tc v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stretch>
            <a:fillRect/>
          </a:stretch>
        </p:blipFill>
        <p:spPr>
          <a:xfrm>
            <a:off x="1470276" y="2936355"/>
            <a:ext cx="2015358" cy="687934"/>
          </a:xfrm>
          <a:prstGeom prst="rect">
            <a:avLst/>
          </a:prstGeom>
        </p:spPr>
      </p:pic>
      <p:pic>
        <p:nvPicPr>
          <p:cNvPr id="3" name="Picture 2"/>
          <p:cNvPicPr>
            <a:picLocks noChangeAspect="1"/>
          </p:cNvPicPr>
          <p:nvPr/>
        </p:nvPicPr>
        <p:blipFill>
          <a:blip r:embed="rId3"/>
          <a:stretch>
            <a:fillRect/>
          </a:stretch>
        </p:blipFill>
        <p:spPr>
          <a:xfrm>
            <a:off x="1463325" y="4232939"/>
            <a:ext cx="2006380" cy="1267187"/>
          </a:xfrm>
          <a:prstGeom prst="rect">
            <a:avLst/>
          </a:prstGeom>
        </p:spPr>
      </p:pic>
      <p:pic>
        <p:nvPicPr>
          <p:cNvPr id="4" name="Picture 3"/>
          <p:cNvPicPr>
            <a:picLocks noChangeAspect="1"/>
          </p:cNvPicPr>
          <p:nvPr/>
        </p:nvPicPr>
        <p:blipFill>
          <a:blip r:embed="rId4"/>
          <a:stretch>
            <a:fillRect/>
          </a:stretch>
        </p:blipFill>
        <p:spPr>
          <a:xfrm>
            <a:off x="4100384" y="2908918"/>
            <a:ext cx="2215267" cy="1149193"/>
          </a:xfrm>
          <a:prstGeom prst="rect">
            <a:avLst/>
          </a:prstGeom>
        </p:spPr>
      </p:pic>
      <p:sp>
        <p:nvSpPr>
          <p:cNvPr id="7" name="Card 6"/>
          <p:cNvSpPr/>
          <p:nvPr/>
        </p:nvSpPr>
        <p:spPr>
          <a:xfrm rot="10800000">
            <a:off x="7410945" y="2737212"/>
            <a:ext cx="789709" cy="746303"/>
          </a:xfrm>
          <a:prstGeom prst="flowChartPunchedCar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rd 7"/>
          <p:cNvSpPr/>
          <p:nvPr/>
        </p:nvSpPr>
        <p:spPr>
          <a:xfrm rot="10800000">
            <a:off x="7070719" y="3786109"/>
            <a:ext cx="789709" cy="746303"/>
          </a:xfrm>
          <a:prstGeom prst="flowChartPunchedCar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rd 8"/>
          <p:cNvSpPr/>
          <p:nvPr/>
        </p:nvSpPr>
        <p:spPr>
          <a:xfrm rot="10800000">
            <a:off x="7465573" y="4962545"/>
            <a:ext cx="789709" cy="746303"/>
          </a:xfrm>
          <a:prstGeom prst="flowChartPunchedCar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090468" y="4345789"/>
            <a:ext cx="2225183" cy="1154337"/>
          </a:xfrm>
          <a:prstGeom prst="rect">
            <a:avLst/>
          </a:prstGeom>
        </p:spPr>
      </p:pic>
    </p:spTree>
    <p:extLst>
      <p:ext uri="{BB962C8B-B14F-4D97-AF65-F5344CB8AC3E}">
        <p14:creationId xmlns:p14="http://schemas.microsoft.com/office/powerpoint/2010/main" val="3454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B5036B-4022-CB4F-9108-96E888A797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088" y="417443"/>
            <a:ext cx="9660834" cy="6062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741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0"/>
            <a:ext cx="9150028" cy="6858000"/>
          </a:xfrm>
          <a:prstGeom prst="rect">
            <a:avLst/>
          </a:prstGeom>
        </p:spPr>
      </p:pic>
    </p:spTree>
    <p:extLst>
      <p:ext uri="{BB962C8B-B14F-4D97-AF65-F5344CB8AC3E}">
        <p14:creationId xmlns:p14="http://schemas.microsoft.com/office/powerpoint/2010/main" val="125367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A6630-E0A7-3946-BA62-97EA69326B07}"/>
              </a:ext>
            </a:extLst>
          </p:cNvPr>
          <p:cNvPicPr>
            <a:picLocks noChangeAspect="1"/>
          </p:cNvPicPr>
          <p:nvPr/>
        </p:nvPicPr>
        <p:blipFill>
          <a:blip r:embed="rId3"/>
          <a:stretch>
            <a:fillRect/>
          </a:stretch>
        </p:blipFill>
        <p:spPr>
          <a:xfrm>
            <a:off x="3331012" y="0"/>
            <a:ext cx="5529976" cy="6858000"/>
          </a:xfrm>
          <a:prstGeom prst="rect">
            <a:avLst/>
          </a:prstGeom>
        </p:spPr>
      </p:pic>
    </p:spTree>
    <p:extLst>
      <p:ext uri="{BB962C8B-B14F-4D97-AF65-F5344CB8AC3E}">
        <p14:creationId xmlns:p14="http://schemas.microsoft.com/office/powerpoint/2010/main" val="41506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36820" y="1949114"/>
            <a:ext cx="9045837" cy="277929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Diagram 3"/>
          <p:cNvGraphicFramePr/>
          <p:nvPr>
            <p:extLst/>
          </p:nvPr>
        </p:nvGraphicFramePr>
        <p:xfrm>
          <a:off x="372973" y="1215195"/>
          <a:ext cx="11081084" cy="520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04674" y="2910610"/>
            <a:ext cx="894732" cy="307777"/>
          </a:xfrm>
          <a:prstGeom prst="rect">
            <a:avLst/>
          </a:prstGeom>
          <a:solidFill>
            <a:schemeClr val="tx2">
              <a:lumMod val="20000"/>
              <a:lumOff val="80000"/>
            </a:schemeClr>
          </a:solidFill>
          <a:ln w="38100">
            <a:noFill/>
          </a:ln>
        </p:spPr>
        <p:txBody>
          <a:bodyPr wrap="none" rtlCol="0">
            <a:spAutoFit/>
          </a:bodyPr>
          <a:lstStyle/>
          <a:p>
            <a:r>
              <a:rPr lang="en-US" sz="1400" b="1" dirty="0"/>
              <a:t>2 Months</a:t>
            </a:r>
          </a:p>
        </p:txBody>
      </p:sp>
      <p:sp>
        <p:nvSpPr>
          <p:cNvPr id="8" name="TextBox 7"/>
          <p:cNvSpPr txBox="1"/>
          <p:nvPr/>
        </p:nvSpPr>
        <p:spPr>
          <a:xfrm>
            <a:off x="6425357" y="2893843"/>
            <a:ext cx="883512" cy="307777"/>
          </a:xfrm>
          <a:prstGeom prst="rect">
            <a:avLst/>
          </a:prstGeom>
          <a:solidFill>
            <a:schemeClr val="tx2">
              <a:lumMod val="20000"/>
              <a:lumOff val="80000"/>
            </a:schemeClr>
          </a:solidFill>
          <a:ln w="38100">
            <a:noFill/>
          </a:ln>
        </p:spPr>
        <p:txBody>
          <a:bodyPr wrap="none" rtlCol="0">
            <a:spAutoFit/>
          </a:bodyPr>
          <a:lstStyle/>
          <a:p>
            <a:r>
              <a:rPr lang="en-US" sz="1400" b="1" dirty="0"/>
              <a:t>2 months</a:t>
            </a:r>
          </a:p>
        </p:txBody>
      </p:sp>
      <p:sp>
        <p:nvSpPr>
          <p:cNvPr id="9" name="TextBox 8"/>
          <p:cNvSpPr txBox="1"/>
          <p:nvPr/>
        </p:nvSpPr>
        <p:spPr>
          <a:xfrm>
            <a:off x="8289980" y="2911587"/>
            <a:ext cx="883512" cy="307777"/>
          </a:xfrm>
          <a:prstGeom prst="rect">
            <a:avLst/>
          </a:prstGeom>
          <a:solidFill>
            <a:schemeClr val="tx2">
              <a:lumMod val="20000"/>
              <a:lumOff val="80000"/>
            </a:schemeClr>
          </a:solidFill>
          <a:ln w="38100">
            <a:noFill/>
          </a:ln>
        </p:spPr>
        <p:txBody>
          <a:bodyPr wrap="none" rtlCol="0">
            <a:spAutoFit/>
          </a:bodyPr>
          <a:lstStyle/>
          <a:p>
            <a:r>
              <a:rPr lang="en-US" sz="1400" b="1" dirty="0"/>
              <a:t>2 months</a:t>
            </a:r>
          </a:p>
        </p:txBody>
      </p:sp>
      <p:sp>
        <p:nvSpPr>
          <p:cNvPr id="10" name="TextBox 9"/>
          <p:cNvSpPr txBox="1"/>
          <p:nvPr/>
        </p:nvSpPr>
        <p:spPr>
          <a:xfrm>
            <a:off x="9900534" y="2911587"/>
            <a:ext cx="822597" cy="307777"/>
          </a:xfrm>
          <a:prstGeom prst="rect">
            <a:avLst/>
          </a:prstGeom>
          <a:solidFill>
            <a:schemeClr val="tx2">
              <a:lumMod val="20000"/>
              <a:lumOff val="80000"/>
            </a:schemeClr>
          </a:solidFill>
          <a:ln w="38100">
            <a:noFill/>
          </a:ln>
        </p:spPr>
        <p:txBody>
          <a:bodyPr wrap="none" rtlCol="0">
            <a:spAutoFit/>
          </a:bodyPr>
          <a:lstStyle/>
          <a:p>
            <a:r>
              <a:rPr lang="en-US" sz="1400" b="1" dirty="0"/>
              <a:t>1 Month</a:t>
            </a:r>
          </a:p>
        </p:txBody>
      </p:sp>
      <p:sp>
        <p:nvSpPr>
          <p:cNvPr id="12" name="TextBox 11"/>
          <p:cNvSpPr txBox="1"/>
          <p:nvPr/>
        </p:nvSpPr>
        <p:spPr>
          <a:xfrm>
            <a:off x="4226953" y="2037274"/>
            <a:ext cx="6017602" cy="369332"/>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Total Implementation Period = 6 Months</a:t>
            </a:r>
          </a:p>
        </p:txBody>
      </p:sp>
      <p:grpSp>
        <p:nvGrpSpPr>
          <p:cNvPr id="25" name="Group 24"/>
          <p:cNvGrpSpPr/>
          <p:nvPr/>
        </p:nvGrpSpPr>
        <p:grpSpPr>
          <a:xfrm>
            <a:off x="5240348" y="4933216"/>
            <a:ext cx="1263031" cy="1118672"/>
            <a:chOff x="5570255" y="4378177"/>
            <a:chExt cx="1448025" cy="1333748"/>
          </a:xfrm>
        </p:grpSpPr>
        <p:sp>
          <p:nvSpPr>
            <p:cNvPr id="13" name="Lightning Bolt 12"/>
            <p:cNvSpPr/>
            <p:nvPr/>
          </p:nvSpPr>
          <p:spPr>
            <a:xfrm>
              <a:off x="5755249" y="4378177"/>
              <a:ext cx="914400" cy="91440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70255" y="5342593"/>
              <a:ext cx="1448025" cy="369332"/>
            </a:xfrm>
            <a:prstGeom prst="rect">
              <a:avLst/>
            </a:prstGeom>
            <a:noFill/>
          </p:spPr>
          <p:txBody>
            <a:bodyPr wrap="none" rtlCol="0">
              <a:spAutoFit/>
            </a:bodyPr>
            <a:lstStyle/>
            <a:p>
              <a:r>
                <a:rPr lang="en-US" dirty="0"/>
                <a:t>Action Period</a:t>
              </a:r>
            </a:p>
          </p:txBody>
        </p:sp>
      </p:grpSp>
      <p:grpSp>
        <p:nvGrpSpPr>
          <p:cNvPr id="34" name="Group 33"/>
          <p:cNvGrpSpPr/>
          <p:nvPr/>
        </p:nvGrpSpPr>
        <p:grpSpPr>
          <a:xfrm>
            <a:off x="10806096" y="4858339"/>
            <a:ext cx="1276696" cy="1436599"/>
            <a:chOff x="10400971" y="5040542"/>
            <a:chExt cx="1276696" cy="1436599"/>
          </a:xfrm>
        </p:grpSpPr>
        <p:sp>
          <p:nvSpPr>
            <p:cNvPr id="19" name="TextBox 18"/>
            <p:cNvSpPr txBox="1"/>
            <p:nvPr/>
          </p:nvSpPr>
          <p:spPr>
            <a:xfrm>
              <a:off x="10400971" y="5830810"/>
              <a:ext cx="1276696" cy="646331"/>
            </a:xfrm>
            <a:prstGeom prst="rect">
              <a:avLst/>
            </a:prstGeom>
            <a:noFill/>
          </p:spPr>
          <p:txBody>
            <a:bodyPr wrap="none" rtlCol="0">
              <a:spAutoFit/>
            </a:bodyPr>
            <a:lstStyle/>
            <a:p>
              <a:pPr algn="ctr"/>
              <a:r>
                <a:rPr lang="en-US" dirty="0"/>
                <a:t>Report </a:t>
              </a:r>
            </a:p>
            <a:p>
              <a:pPr algn="ctr"/>
              <a:r>
                <a:rPr lang="en-US" dirty="0"/>
                <a:t>Completion</a:t>
              </a:r>
            </a:p>
          </p:txBody>
        </p:sp>
        <p:sp>
          <p:nvSpPr>
            <p:cNvPr id="20" name="Vertical Scroll 19"/>
            <p:cNvSpPr/>
            <p:nvPr/>
          </p:nvSpPr>
          <p:spPr>
            <a:xfrm>
              <a:off x="10709079" y="5040542"/>
              <a:ext cx="673183" cy="790268"/>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64146" y="4886704"/>
            <a:ext cx="1593193" cy="1259548"/>
            <a:chOff x="2389614" y="4452377"/>
            <a:chExt cx="1593193" cy="1259548"/>
          </a:xfrm>
        </p:grpSpPr>
        <p:sp>
          <p:nvSpPr>
            <p:cNvPr id="16" name="TextBox 15"/>
            <p:cNvSpPr txBox="1"/>
            <p:nvPr/>
          </p:nvSpPr>
          <p:spPr>
            <a:xfrm>
              <a:off x="2389614" y="5342593"/>
              <a:ext cx="1593193" cy="369332"/>
            </a:xfrm>
            <a:prstGeom prst="rect">
              <a:avLst/>
            </a:prstGeom>
            <a:noFill/>
          </p:spPr>
          <p:txBody>
            <a:bodyPr wrap="none" rtlCol="0">
              <a:spAutoFit/>
            </a:bodyPr>
            <a:lstStyle/>
            <a:p>
              <a:r>
                <a:rPr lang="en-US" dirty="0"/>
                <a:t>Project Outline</a:t>
              </a:r>
            </a:p>
          </p:txBody>
        </p:sp>
        <p:sp>
          <p:nvSpPr>
            <p:cNvPr id="21" name="Vertical Scroll 20"/>
            <p:cNvSpPr/>
            <p:nvPr/>
          </p:nvSpPr>
          <p:spPr>
            <a:xfrm>
              <a:off x="2762288" y="4452377"/>
              <a:ext cx="847847" cy="894835"/>
            </a:xfrm>
            <a:prstGeom prst="vertic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22652" y="5040543"/>
            <a:ext cx="1285865" cy="1120764"/>
            <a:chOff x="290807" y="4591161"/>
            <a:chExt cx="1285865" cy="1120764"/>
          </a:xfrm>
        </p:grpSpPr>
        <p:sp>
          <p:nvSpPr>
            <p:cNvPr id="15" name="TextBox 14"/>
            <p:cNvSpPr txBox="1"/>
            <p:nvPr/>
          </p:nvSpPr>
          <p:spPr>
            <a:xfrm>
              <a:off x="290807" y="5342593"/>
              <a:ext cx="1285865" cy="369332"/>
            </a:xfrm>
            <a:prstGeom prst="rect">
              <a:avLst/>
            </a:prstGeom>
            <a:noFill/>
          </p:spPr>
          <p:txBody>
            <a:bodyPr wrap="none" rtlCol="0">
              <a:spAutoFit/>
            </a:bodyPr>
            <a:lstStyle/>
            <a:p>
              <a:r>
                <a:rPr lang="en-US" dirty="0"/>
                <a:t>Preparation</a:t>
              </a:r>
            </a:p>
          </p:txBody>
        </p:sp>
        <p:sp>
          <p:nvSpPr>
            <p:cNvPr id="22" name="Cloud Callout 21"/>
            <p:cNvSpPr/>
            <p:nvPr/>
          </p:nvSpPr>
          <p:spPr>
            <a:xfrm>
              <a:off x="476540" y="4591161"/>
              <a:ext cx="914400" cy="6126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95398" y="4933216"/>
            <a:ext cx="1263031" cy="1118672"/>
            <a:chOff x="5570255" y="4378177"/>
            <a:chExt cx="1448025" cy="1333748"/>
          </a:xfrm>
        </p:grpSpPr>
        <p:sp>
          <p:nvSpPr>
            <p:cNvPr id="27" name="Lightning Bolt 26"/>
            <p:cNvSpPr/>
            <p:nvPr/>
          </p:nvSpPr>
          <p:spPr>
            <a:xfrm>
              <a:off x="5755249" y="4378177"/>
              <a:ext cx="914400" cy="91440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570255" y="5342593"/>
              <a:ext cx="1448025" cy="369332"/>
            </a:xfrm>
            <a:prstGeom prst="rect">
              <a:avLst/>
            </a:prstGeom>
            <a:noFill/>
          </p:spPr>
          <p:txBody>
            <a:bodyPr wrap="none" rtlCol="0">
              <a:spAutoFit/>
            </a:bodyPr>
            <a:lstStyle/>
            <a:p>
              <a:r>
                <a:rPr lang="en-US" dirty="0"/>
                <a:t>Action Period</a:t>
              </a:r>
            </a:p>
          </p:txBody>
        </p:sp>
      </p:grpSp>
      <p:sp>
        <p:nvSpPr>
          <p:cNvPr id="30" name="Title 1"/>
          <p:cNvSpPr txBox="1">
            <a:spLocks/>
          </p:cNvSpPr>
          <p:nvPr/>
        </p:nvSpPr>
        <p:spPr>
          <a:xfrm>
            <a:off x="812131" y="30831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Quality Improvement Collaborative Overview: Program Delivery</a:t>
            </a:r>
          </a:p>
        </p:txBody>
      </p:sp>
      <p:grpSp>
        <p:nvGrpSpPr>
          <p:cNvPr id="31" name="Group 30"/>
          <p:cNvGrpSpPr/>
          <p:nvPr/>
        </p:nvGrpSpPr>
        <p:grpSpPr>
          <a:xfrm>
            <a:off x="9369959" y="4933216"/>
            <a:ext cx="1263031" cy="1118672"/>
            <a:chOff x="5570255" y="4378177"/>
            <a:chExt cx="1448025" cy="1333748"/>
          </a:xfrm>
        </p:grpSpPr>
        <p:sp>
          <p:nvSpPr>
            <p:cNvPr id="32" name="Lightning Bolt 31"/>
            <p:cNvSpPr/>
            <p:nvPr/>
          </p:nvSpPr>
          <p:spPr>
            <a:xfrm>
              <a:off x="5755249" y="4378177"/>
              <a:ext cx="914400" cy="91440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570255" y="5342593"/>
              <a:ext cx="1448025" cy="369332"/>
            </a:xfrm>
            <a:prstGeom prst="rect">
              <a:avLst/>
            </a:prstGeom>
            <a:noFill/>
          </p:spPr>
          <p:txBody>
            <a:bodyPr wrap="none" rtlCol="0">
              <a:spAutoFit/>
            </a:bodyPr>
            <a:lstStyle/>
            <a:p>
              <a:r>
                <a:rPr lang="en-US" dirty="0"/>
                <a:t>Action Period</a:t>
              </a:r>
            </a:p>
          </p:txBody>
        </p:sp>
      </p:grpSp>
      <p:sp>
        <p:nvSpPr>
          <p:cNvPr id="29" name="Donut 28"/>
          <p:cNvSpPr/>
          <p:nvPr/>
        </p:nvSpPr>
        <p:spPr>
          <a:xfrm>
            <a:off x="8856185" y="3121160"/>
            <a:ext cx="1631141" cy="1358615"/>
          </a:xfrm>
          <a:prstGeom prst="donut">
            <a:avLst>
              <a:gd name="adj" fmla="val 1495"/>
            </a:avLst>
          </a:prstGeom>
          <a:solidFill>
            <a:srgbClr val="C00000"/>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643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a:t>
            </a:r>
          </a:p>
        </p:txBody>
      </p:sp>
      <p:sp>
        <p:nvSpPr>
          <p:cNvPr id="3" name="Text Placeholder 2"/>
          <p:cNvSpPr>
            <a:spLocks noGrp="1"/>
          </p:cNvSpPr>
          <p:nvPr>
            <p:ph type="body" idx="1"/>
          </p:nvPr>
        </p:nvSpPr>
        <p:spPr/>
        <p:txBody>
          <a:bodyPr/>
          <a:lstStyle/>
          <a:p>
            <a:r>
              <a:rPr lang="en-US" dirty="0"/>
              <a:t>Objectives</a:t>
            </a:r>
          </a:p>
        </p:txBody>
      </p:sp>
      <p:sp>
        <p:nvSpPr>
          <p:cNvPr id="4" name="Content Placeholder 3"/>
          <p:cNvSpPr>
            <a:spLocks noGrp="1"/>
          </p:cNvSpPr>
          <p:nvPr>
            <p:ph sz="half" idx="2"/>
          </p:nvPr>
        </p:nvSpPr>
        <p:spPr/>
        <p:txBody>
          <a:bodyPr/>
          <a:lstStyle/>
          <a:p>
            <a:r>
              <a:rPr lang="en-US" b="1" dirty="0"/>
              <a:t>Ensure sustainability</a:t>
            </a:r>
          </a:p>
          <a:p>
            <a:pPr lvl="1"/>
            <a:r>
              <a:rPr lang="en-US" dirty="0"/>
              <a:t>Hand over to process owner</a:t>
            </a:r>
          </a:p>
          <a:p>
            <a:pPr lvl="1"/>
            <a:r>
              <a:rPr lang="en-US" dirty="0"/>
              <a:t>Control Plan</a:t>
            </a:r>
          </a:p>
          <a:p>
            <a:r>
              <a:rPr lang="en-US" b="1" dirty="0"/>
              <a:t>Communicate</a:t>
            </a:r>
          </a:p>
          <a:p>
            <a:pPr lvl="1"/>
            <a:r>
              <a:rPr lang="en-US" dirty="0"/>
              <a:t>Document the project</a:t>
            </a:r>
          </a:p>
          <a:p>
            <a:pPr lvl="1"/>
            <a:r>
              <a:rPr lang="en-US" dirty="0"/>
              <a:t>Share results</a:t>
            </a:r>
          </a:p>
          <a:p>
            <a:r>
              <a:rPr lang="en-US" b="1" dirty="0"/>
              <a:t>Spread Improvement</a:t>
            </a:r>
          </a:p>
          <a:p>
            <a:r>
              <a:rPr lang="en-US" b="1" dirty="0"/>
              <a:t>Celebrate</a:t>
            </a:r>
          </a:p>
        </p:txBody>
      </p:sp>
      <p:sp>
        <p:nvSpPr>
          <p:cNvPr id="5" name="Text Placeholder 4"/>
          <p:cNvSpPr>
            <a:spLocks noGrp="1"/>
          </p:cNvSpPr>
          <p:nvPr>
            <p:ph type="body" sz="quarter" idx="3"/>
          </p:nvPr>
        </p:nvSpPr>
        <p:spPr/>
        <p:txBody>
          <a:bodyPr/>
          <a:lstStyle/>
          <a:p>
            <a:r>
              <a:rPr lang="en-US"/>
              <a:t>Tools</a:t>
            </a:r>
          </a:p>
        </p:txBody>
      </p:sp>
      <p:sp>
        <p:nvSpPr>
          <p:cNvPr id="6" name="Content Placeholder 5"/>
          <p:cNvSpPr>
            <a:spLocks noGrp="1"/>
          </p:cNvSpPr>
          <p:nvPr>
            <p:ph sz="quarter" idx="4"/>
          </p:nvPr>
        </p:nvSpPr>
        <p:spPr/>
        <p:txBody>
          <a:bodyPr/>
          <a:lstStyle/>
          <a:p>
            <a:endParaRPr lang="en-US" dirty="0"/>
          </a:p>
          <a:p>
            <a:r>
              <a:rPr lang="en-US" dirty="0"/>
              <a:t>Control Plan</a:t>
            </a:r>
          </a:p>
          <a:p>
            <a:r>
              <a:rPr lang="en-US" dirty="0"/>
              <a:t>Audit/Performance Dashboard</a:t>
            </a:r>
          </a:p>
          <a:p>
            <a:endParaRPr lang="en-US" dirty="0"/>
          </a:p>
          <a:p>
            <a:r>
              <a:rPr lang="en-US" dirty="0"/>
              <a:t>Project closure documentation</a:t>
            </a:r>
          </a:p>
          <a:p>
            <a:endParaRPr lang="en-US" dirty="0"/>
          </a:p>
        </p:txBody>
      </p:sp>
      <p:grpSp>
        <p:nvGrpSpPr>
          <p:cNvPr id="7" name="Group 2"/>
          <p:cNvGrpSpPr>
            <a:grpSpLocks/>
          </p:cNvGrpSpPr>
          <p:nvPr/>
        </p:nvGrpSpPr>
        <p:grpSpPr bwMode="auto">
          <a:xfrm>
            <a:off x="2764972" y="493713"/>
            <a:ext cx="8967788" cy="1058862"/>
            <a:chOff x="45" y="778"/>
            <a:chExt cx="5649" cy="667"/>
          </a:xfrm>
        </p:grpSpPr>
        <p:sp>
          <p:nvSpPr>
            <p:cNvPr id="8" name="Freeform 3"/>
            <p:cNvSpPr>
              <a:spLocks/>
            </p:cNvSpPr>
            <p:nvPr/>
          </p:nvSpPr>
          <p:spPr bwMode="blackWhite">
            <a:xfrm>
              <a:off x="45"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9" name="Rectangle 4"/>
            <p:cNvSpPr>
              <a:spLocks noChangeArrowheads="1"/>
            </p:cNvSpPr>
            <p:nvPr/>
          </p:nvSpPr>
          <p:spPr bwMode="blackWhite">
            <a:xfrm>
              <a:off x="286" y="1003"/>
              <a:ext cx="593"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Define</a:t>
              </a:r>
            </a:p>
          </p:txBody>
        </p:sp>
        <p:sp>
          <p:nvSpPr>
            <p:cNvPr id="10" name="Freeform 5"/>
            <p:cNvSpPr>
              <a:spLocks/>
            </p:cNvSpPr>
            <p:nvPr/>
          </p:nvSpPr>
          <p:spPr bwMode="blackWhite">
            <a:xfrm>
              <a:off x="117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solidFill>
                <a:schemeClr val="accent1"/>
              </a:solidFill>
              <a:round/>
              <a:headEnd/>
              <a:tailEnd/>
            </a:ln>
          </p:spPr>
          <p:txBody>
            <a:bodyPr/>
            <a:lstStyle/>
            <a:p>
              <a:endParaRPr lang="en-US"/>
            </a:p>
          </p:txBody>
        </p:sp>
        <p:sp>
          <p:nvSpPr>
            <p:cNvPr id="11" name="Rectangle 6"/>
            <p:cNvSpPr>
              <a:spLocks noChangeArrowheads="1"/>
            </p:cNvSpPr>
            <p:nvPr/>
          </p:nvSpPr>
          <p:spPr bwMode="blackWhite">
            <a:xfrm>
              <a:off x="1379" y="1003"/>
              <a:ext cx="788"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Measure</a:t>
              </a:r>
            </a:p>
          </p:txBody>
        </p:sp>
        <p:sp>
          <p:nvSpPr>
            <p:cNvPr id="12" name="Freeform 7"/>
            <p:cNvSpPr>
              <a:spLocks/>
            </p:cNvSpPr>
            <p:nvPr/>
          </p:nvSpPr>
          <p:spPr bwMode="blackWhite">
            <a:xfrm>
              <a:off x="2358"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13" name="Rectangle 8"/>
            <p:cNvSpPr>
              <a:spLocks noChangeArrowheads="1"/>
            </p:cNvSpPr>
            <p:nvPr/>
          </p:nvSpPr>
          <p:spPr bwMode="blackWhite">
            <a:xfrm>
              <a:off x="2564" y="999"/>
              <a:ext cx="733"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Analyze</a:t>
              </a:r>
            </a:p>
          </p:txBody>
        </p:sp>
        <p:sp>
          <p:nvSpPr>
            <p:cNvPr id="14" name="Freeform 9"/>
            <p:cNvSpPr>
              <a:spLocks/>
            </p:cNvSpPr>
            <p:nvPr/>
          </p:nvSpPr>
          <p:spPr bwMode="blackWhite">
            <a:xfrm>
              <a:off x="350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15" name="Rectangle 10"/>
            <p:cNvSpPr>
              <a:spLocks noChangeArrowheads="1"/>
            </p:cNvSpPr>
            <p:nvPr/>
          </p:nvSpPr>
          <p:spPr bwMode="blackWhite">
            <a:xfrm>
              <a:off x="3664" y="1000"/>
              <a:ext cx="754"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Improve</a:t>
              </a:r>
            </a:p>
          </p:txBody>
        </p:sp>
        <p:sp>
          <p:nvSpPr>
            <p:cNvPr id="16" name="Freeform 11"/>
            <p:cNvSpPr>
              <a:spLocks/>
            </p:cNvSpPr>
            <p:nvPr/>
          </p:nvSpPr>
          <p:spPr bwMode="blackWhite">
            <a:xfrm>
              <a:off x="4601"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17" name="Rectangle 12"/>
            <p:cNvSpPr>
              <a:spLocks noChangeArrowheads="1"/>
            </p:cNvSpPr>
            <p:nvPr/>
          </p:nvSpPr>
          <p:spPr bwMode="blackWhite">
            <a:xfrm>
              <a:off x="4857" y="1000"/>
              <a:ext cx="689" cy="233"/>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E67327"/>
                  </a:solidFill>
                  <a:latin typeface="Arial" charset="0"/>
                </a:rPr>
                <a:t>Control</a:t>
              </a:r>
            </a:p>
          </p:txBody>
        </p:sp>
      </p:grpSp>
      <p:sp>
        <p:nvSpPr>
          <p:cNvPr id="18" name="Donut 17">
            <a:extLst>
              <a:ext uri="{FF2B5EF4-FFF2-40B4-BE49-F238E27FC236}">
                <a16:creationId xmlns:a16="http://schemas.microsoft.com/office/drawing/2014/main" id="{1F881A88-765A-1E4E-B4DA-3B4E321C6FD3}"/>
              </a:ext>
            </a:extLst>
          </p:cNvPr>
          <p:cNvSpPr/>
          <p:nvPr/>
        </p:nvSpPr>
        <p:spPr>
          <a:xfrm>
            <a:off x="0" y="3006726"/>
            <a:ext cx="6268175" cy="2493818"/>
          </a:xfrm>
          <a:prstGeom prst="donut">
            <a:avLst>
              <a:gd name="adj" fmla="val 61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096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Closure Documents</a:t>
            </a:r>
          </a:p>
        </p:txBody>
      </p:sp>
      <p:pic>
        <p:nvPicPr>
          <p:cNvPr id="4" name="Picture 3"/>
          <p:cNvPicPr>
            <a:picLocks noChangeAspect="1"/>
          </p:cNvPicPr>
          <p:nvPr/>
        </p:nvPicPr>
        <p:blipFill>
          <a:blip r:embed="rId2"/>
          <a:stretch>
            <a:fillRect/>
          </a:stretch>
        </p:blipFill>
        <p:spPr>
          <a:xfrm>
            <a:off x="7961071" y="1027906"/>
            <a:ext cx="3921676" cy="5101502"/>
          </a:xfrm>
          <a:prstGeom prst="rect">
            <a:avLst/>
          </a:prstGeom>
          <a:ln w="38100">
            <a:solidFill>
              <a:schemeClr val="accent1"/>
            </a:solidFill>
          </a:ln>
        </p:spPr>
      </p:pic>
      <p:pic>
        <p:nvPicPr>
          <p:cNvPr id="7" name="Picture 6">
            <a:extLst>
              <a:ext uri="{FF2B5EF4-FFF2-40B4-BE49-F238E27FC236}">
                <a16:creationId xmlns:a16="http://schemas.microsoft.com/office/drawing/2014/main" id="{2D9B1F03-CFFA-5740-BAC1-87753C0D457A}"/>
              </a:ext>
            </a:extLst>
          </p:cNvPr>
          <p:cNvPicPr>
            <a:picLocks noChangeAspect="1"/>
          </p:cNvPicPr>
          <p:nvPr/>
        </p:nvPicPr>
        <p:blipFill>
          <a:blip r:embed="rId3"/>
          <a:stretch>
            <a:fillRect/>
          </a:stretch>
        </p:blipFill>
        <p:spPr>
          <a:xfrm>
            <a:off x="433055" y="1690688"/>
            <a:ext cx="4117270" cy="2847225"/>
          </a:xfrm>
          <a:prstGeom prst="rect">
            <a:avLst/>
          </a:prstGeom>
          <a:ln w="38100">
            <a:solidFill>
              <a:schemeClr val="accent1"/>
            </a:solidFill>
          </a:ln>
        </p:spPr>
      </p:pic>
      <p:pic>
        <p:nvPicPr>
          <p:cNvPr id="6" name="Picture 5">
            <a:extLst>
              <a:ext uri="{FF2B5EF4-FFF2-40B4-BE49-F238E27FC236}">
                <a16:creationId xmlns:a16="http://schemas.microsoft.com/office/drawing/2014/main" id="{E8B5CBD8-3599-CD4D-AEE0-4CEC85CE3E0F}"/>
              </a:ext>
            </a:extLst>
          </p:cNvPr>
          <p:cNvPicPr>
            <a:picLocks noChangeAspect="1"/>
          </p:cNvPicPr>
          <p:nvPr/>
        </p:nvPicPr>
        <p:blipFill>
          <a:blip r:embed="rId4"/>
          <a:stretch>
            <a:fillRect/>
          </a:stretch>
        </p:blipFill>
        <p:spPr>
          <a:xfrm>
            <a:off x="3724275" y="3016251"/>
            <a:ext cx="4743450" cy="3435796"/>
          </a:xfrm>
          <a:prstGeom prst="rect">
            <a:avLst/>
          </a:prstGeom>
          <a:ln w="38100">
            <a:solidFill>
              <a:schemeClr val="accent1"/>
            </a:solidFill>
          </a:ln>
        </p:spPr>
      </p:pic>
      <p:sp>
        <p:nvSpPr>
          <p:cNvPr id="8" name="TextBox 7">
            <a:extLst>
              <a:ext uri="{FF2B5EF4-FFF2-40B4-BE49-F238E27FC236}">
                <a16:creationId xmlns:a16="http://schemas.microsoft.com/office/drawing/2014/main" id="{50650D2F-57D1-8D4C-8861-16B524B2051E}"/>
              </a:ext>
            </a:extLst>
          </p:cNvPr>
          <p:cNvSpPr txBox="1"/>
          <p:nvPr/>
        </p:nvSpPr>
        <p:spPr>
          <a:xfrm>
            <a:off x="9433146" y="6017030"/>
            <a:ext cx="1733103" cy="369332"/>
          </a:xfrm>
          <a:prstGeom prst="rect">
            <a:avLst/>
          </a:prstGeom>
          <a:noFill/>
          <a:ln w="76200">
            <a:solidFill>
              <a:schemeClr val="accent2"/>
            </a:solidFill>
          </a:ln>
        </p:spPr>
        <p:txBody>
          <a:bodyPr wrap="none" rtlCol="0">
            <a:spAutoFit/>
          </a:bodyPr>
          <a:lstStyle/>
          <a:p>
            <a:r>
              <a:rPr lang="en-US" dirty="0"/>
              <a:t>Workbook, p. 80</a:t>
            </a:r>
          </a:p>
        </p:txBody>
      </p:sp>
    </p:spTree>
    <p:extLst>
      <p:ext uri="{BB962C8B-B14F-4D97-AF65-F5344CB8AC3E}">
        <p14:creationId xmlns:p14="http://schemas.microsoft.com/office/powerpoint/2010/main" val="222562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EBEA-1F4C-3B4F-9BC4-615C74524DDF}"/>
              </a:ext>
            </a:extLst>
          </p:cNvPr>
          <p:cNvSpPr>
            <a:spLocks noGrp="1"/>
          </p:cNvSpPr>
          <p:nvPr>
            <p:ph type="title"/>
          </p:nvPr>
        </p:nvSpPr>
        <p:spPr>
          <a:xfrm>
            <a:off x="465513" y="365125"/>
            <a:ext cx="10888287" cy="1325563"/>
          </a:xfrm>
        </p:spPr>
        <p:txBody>
          <a:bodyPr/>
          <a:lstStyle/>
          <a:p>
            <a:r>
              <a:rPr lang="en-US" dirty="0"/>
              <a:t>FINAL REPORT</a:t>
            </a:r>
            <a:br>
              <a:rPr lang="en-US" dirty="0"/>
            </a:br>
            <a:r>
              <a:rPr lang="en-US" dirty="0"/>
              <a:t>PPT</a:t>
            </a:r>
          </a:p>
        </p:txBody>
      </p:sp>
      <p:pic>
        <p:nvPicPr>
          <p:cNvPr id="3" name="Picture 2">
            <a:extLst>
              <a:ext uri="{FF2B5EF4-FFF2-40B4-BE49-F238E27FC236}">
                <a16:creationId xmlns:a16="http://schemas.microsoft.com/office/drawing/2014/main" id="{0DB935BE-D50E-9342-BAB9-825204D51A55}"/>
              </a:ext>
            </a:extLst>
          </p:cNvPr>
          <p:cNvPicPr>
            <a:picLocks noChangeAspect="1"/>
          </p:cNvPicPr>
          <p:nvPr/>
        </p:nvPicPr>
        <p:blipFill>
          <a:blip r:embed="rId2"/>
          <a:stretch>
            <a:fillRect/>
          </a:stretch>
        </p:blipFill>
        <p:spPr>
          <a:xfrm>
            <a:off x="4167331" y="917997"/>
            <a:ext cx="6838720" cy="5069359"/>
          </a:xfrm>
          <a:prstGeom prst="rect">
            <a:avLst/>
          </a:prstGeom>
        </p:spPr>
      </p:pic>
    </p:spTree>
    <p:extLst>
      <p:ext uri="{BB962C8B-B14F-4D97-AF65-F5344CB8AC3E}">
        <p14:creationId xmlns:p14="http://schemas.microsoft.com/office/powerpoint/2010/main" val="45510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DCD1-5FB9-3D4B-A924-129FE122D07D}"/>
              </a:ext>
            </a:extLst>
          </p:cNvPr>
          <p:cNvSpPr>
            <a:spLocks noGrp="1"/>
          </p:cNvSpPr>
          <p:nvPr>
            <p:ph type="title"/>
          </p:nvPr>
        </p:nvSpPr>
        <p:spPr/>
        <p:txBody>
          <a:bodyPr/>
          <a:lstStyle/>
          <a:p>
            <a:r>
              <a:rPr lang="en-US" dirty="0"/>
              <a:t>Sharing Your Story</a:t>
            </a:r>
          </a:p>
        </p:txBody>
      </p:sp>
      <p:sp>
        <p:nvSpPr>
          <p:cNvPr id="3" name="Text Placeholder 2">
            <a:extLst>
              <a:ext uri="{FF2B5EF4-FFF2-40B4-BE49-F238E27FC236}">
                <a16:creationId xmlns:a16="http://schemas.microsoft.com/office/drawing/2014/main" id="{4426035D-6EE3-9845-921E-DC3D9D3A574A}"/>
              </a:ext>
            </a:extLst>
          </p:cNvPr>
          <p:cNvSpPr>
            <a:spLocks noGrp="1"/>
          </p:cNvSpPr>
          <p:nvPr>
            <p:ph type="body" idx="1"/>
          </p:nvPr>
        </p:nvSpPr>
        <p:spPr/>
        <p:txBody>
          <a:bodyPr/>
          <a:lstStyle/>
          <a:p>
            <a:r>
              <a:rPr lang="en-US" dirty="0"/>
              <a:t>Convince the Stakeholders</a:t>
            </a:r>
          </a:p>
          <a:p>
            <a:r>
              <a:rPr lang="en-US" dirty="0"/>
              <a:t>Present Your Project</a:t>
            </a:r>
          </a:p>
          <a:p>
            <a:r>
              <a:rPr lang="en-US" dirty="0"/>
              <a:t>Publication</a:t>
            </a:r>
          </a:p>
        </p:txBody>
      </p:sp>
    </p:spTree>
    <p:extLst>
      <p:ext uri="{BB962C8B-B14F-4D97-AF65-F5344CB8AC3E}">
        <p14:creationId xmlns:p14="http://schemas.microsoft.com/office/powerpoint/2010/main" val="256804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2BE9-5E4C-2147-916F-DC5B52E4C8BF}"/>
              </a:ext>
            </a:extLst>
          </p:cNvPr>
          <p:cNvSpPr>
            <a:spLocks noGrp="1"/>
          </p:cNvSpPr>
          <p:nvPr>
            <p:ph type="title"/>
          </p:nvPr>
        </p:nvSpPr>
        <p:spPr/>
        <p:txBody>
          <a:bodyPr/>
          <a:lstStyle/>
          <a:p>
            <a:r>
              <a:rPr lang="en-US" dirty="0"/>
              <a:t>Convince the Stakeholder</a:t>
            </a:r>
          </a:p>
        </p:txBody>
      </p:sp>
      <p:sp>
        <p:nvSpPr>
          <p:cNvPr id="3" name="Text Placeholder 2">
            <a:extLst>
              <a:ext uri="{FF2B5EF4-FFF2-40B4-BE49-F238E27FC236}">
                <a16:creationId xmlns:a16="http://schemas.microsoft.com/office/drawing/2014/main" id="{6FF0AEF3-0EDE-6A41-98A8-3F5DDF79EDBB}"/>
              </a:ext>
            </a:extLst>
          </p:cNvPr>
          <p:cNvSpPr>
            <a:spLocks noGrp="1"/>
          </p:cNvSpPr>
          <p:nvPr>
            <p:ph type="body" idx="1"/>
          </p:nvPr>
        </p:nvSpPr>
        <p:spPr/>
        <p:txBody>
          <a:bodyPr/>
          <a:lstStyle/>
          <a:p>
            <a:r>
              <a:rPr lang="en-US" dirty="0"/>
              <a:t>Making your story meaningful and impactful</a:t>
            </a:r>
          </a:p>
        </p:txBody>
      </p:sp>
      <p:sp>
        <p:nvSpPr>
          <p:cNvPr id="4" name="TextBox 3">
            <a:extLst>
              <a:ext uri="{FF2B5EF4-FFF2-40B4-BE49-F238E27FC236}">
                <a16:creationId xmlns:a16="http://schemas.microsoft.com/office/drawing/2014/main" id="{86D1F36A-716A-1E49-9BB9-EA7A49C72F8D}"/>
              </a:ext>
            </a:extLst>
          </p:cNvPr>
          <p:cNvSpPr txBox="1"/>
          <p:nvPr/>
        </p:nvSpPr>
        <p:spPr>
          <a:xfrm>
            <a:off x="9026068" y="6089650"/>
            <a:ext cx="2230034" cy="369332"/>
          </a:xfrm>
          <a:prstGeom prst="rect">
            <a:avLst/>
          </a:prstGeom>
          <a:noFill/>
          <a:ln w="76200">
            <a:solidFill>
              <a:schemeClr val="accent2"/>
            </a:solidFill>
          </a:ln>
        </p:spPr>
        <p:txBody>
          <a:bodyPr wrap="none" rtlCol="0">
            <a:spAutoFit/>
          </a:bodyPr>
          <a:lstStyle/>
          <a:p>
            <a:r>
              <a:rPr lang="en-US" dirty="0"/>
              <a:t>Workbook, p. 83 &amp; 84</a:t>
            </a:r>
          </a:p>
        </p:txBody>
      </p:sp>
    </p:spTree>
    <p:extLst>
      <p:ext uri="{BB962C8B-B14F-4D97-AF65-F5344CB8AC3E}">
        <p14:creationId xmlns:p14="http://schemas.microsoft.com/office/powerpoint/2010/main" val="3201264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0"/>
            <a:ext cx="3932237" cy="1346662"/>
          </a:xfrm>
        </p:spPr>
        <p:txBody>
          <a:bodyPr/>
          <a:lstStyle/>
          <a:p>
            <a:r>
              <a:rPr lang="en-US" b="1" dirty="0"/>
              <a:t>ACTIVITY</a:t>
            </a:r>
          </a:p>
        </p:txBody>
      </p:sp>
      <p:sp>
        <p:nvSpPr>
          <p:cNvPr id="3" name="Content Placeholder 2"/>
          <p:cNvSpPr>
            <a:spLocks noGrp="1"/>
          </p:cNvSpPr>
          <p:nvPr>
            <p:ph idx="1"/>
          </p:nvPr>
        </p:nvSpPr>
        <p:spPr>
          <a:xfrm>
            <a:off x="4679966" y="392242"/>
            <a:ext cx="6424612" cy="6081457"/>
          </a:xfrm>
        </p:spPr>
        <p:txBody>
          <a:bodyPr>
            <a:normAutofit/>
          </a:bodyPr>
          <a:lstStyle/>
          <a:p>
            <a:pPr marL="0" indent="0">
              <a:buNone/>
            </a:pPr>
            <a:r>
              <a:rPr lang="en-US" b="1" dirty="0"/>
              <a:t>Convince the Stakeholder</a:t>
            </a:r>
          </a:p>
          <a:p>
            <a:r>
              <a:rPr lang="en-US" dirty="0" smtClean="0"/>
              <a:t>30 min: Working </a:t>
            </a:r>
            <a:r>
              <a:rPr lang="en-US" dirty="0"/>
              <a:t>as a team, revise &amp; update your elevator speech, tailoring to address your assigned stakeholder.</a:t>
            </a:r>
          </a:p>
          <a:p>
            <a:pPr lvl="1"/>
            <a:r>
              <a:rPr lang="en-US" dirty="0" smtClean="0"/>
              <a:t>Distracted </a:t>
            </a:r>
            <a:r>
              <a:rPr lang="en-US" dirty="0"/>
              <a:t>Minister</a:t>
            </a:r>
          </a:p>
          <a:p>
            <a:pPr lvl="1"/>
            <a:r>
              <a:rPr lang="en-US" dirty="0"/>
              <a:t>Indifferent Governor</a:t>
            </a:r>
          </a:p>
          <a:p>
            <a:pPr lvl="1"/>
            <a:r>
              <a:rPr lang="en-US" dirty="0"/>
              <a:t>Busy Local Politician</a:t>
            </a:r>
          </a:p>
          <a:p>
            <a:pPr lvl="1"/>
            <a:r>
              <a:rPr lang="en-US" dirty="0"/>
              <a:t>Busy Hospital/Clinic Administrator</a:t>
            </a:r>
            <a:endParaRPr lang="en-US" dirty="0">
              <a:solidFill>
                <a:srgbClr val="FF0000"/>
              </a:solidFill>
            </a:endParaRPr>
          </a:p>
          <a:p>
            <a:r>
              <a:rPr lang="en-US" dirty="0" smtClean="0"/>
              <a:t>5 min: Role </a:t>
            </a:r>
            <a:r>
              <a:rPr lang="en-US" dirty="0"/>
              <a:t>play with </a:t>
            </a:r>
            <a:r>
              <a:rPr lang="en-US" dirty="0" smtClean="0"/>
              <a:t>your assigned stakeholder</a:t>
            </a:r>
            <a:endParaRPr lang="en-US" dirty="0"/>
          </a:p>
          <a:p>
            <a:r>
              <a:rPr lang="en-US" dirty="0" smtClean="0"/>
              <a:t>10 min: Debrief </a:t>
            </a:r>
            <a:r>
              <a:rPr lang="en-US" dirty="0"/>
              <a:t>with the </a:t>
            </a:r>
            <a:r>
              <a:rPr lang="en-US" dirty="0" smtClean="0"/>
              <a:t>group</a:t>
            </a:r>
            <a:endParaRPr lang="en-US" dirty="0"/>
          </a:p>
        </p:txBody>
      </p:sp>
      <p:sp>
        <p:nvSpPr>
          <p:cNvPr id="4" name="Text Placeholder 3"/>
          <p:cNvSpPr>
            <a:spLocks noGrp="1"/>
          </p:cNvSpPr>
          <p:nvPr>
            <p:ph type="body" sz="half" idx="2"/>
          </p:nvPr>
        </p:nvSpPr>
        <p:spPr>
          <a:xfrm>
            <a:off x="839788" y="1695797"/>
            <a:ext cx="3932237" cy="4173192"/>
          </a:xfrm>
        </p:spPr>
        <p:txBody>
          <a:bodyPr/>
          <a:lstStyle/>
          <a:p>
            <a:r>
              <a:rPr lang="en-US" b="1" u="sng" dirty="0"/>
              <a:t>What you will need:</a:t>
            </a:r>
          </a:p>
          <a:p>
            <a:endParaRPr lang="en-US" dirty="0"/>
          </a:p>
        </p:txBody>
      </p:sp>
      <p:pic>
        <p:nvPicPr>
          <p:cNvPr id="5" name="Picture 4">
            <a:extLst>
              <a:ext uri="{FF2B5EF4-FFF2-40B4-BE49-F238E27FC236}">
                <a16:creationId xmlns:a16="http://schemas.microsoft.com/office/drawing/2014/main" id="{5C91E563-B098-894A-9369-FE6BD980D622}"/>
              </a:ext>
            </a:extLst>
          </p:cNvPr>
          <p:cNvPicPr>
            <a:picLocks noChangeAspect="1"/>
          </p:cNvPicPr>
          <p:nvPr/>
        </p:nvPicPr>
        <p:blipFill>
          <a:blip r:embed="rId3"/>
          <a:stretch>
            <a:fillRect/>
          </a:stretch>
        </p:blipFill>
        <p:spPr>
          <a:xfrm>
            <a:off x="-24356" y="2489201"/>
            <a:ext cx="4606084" cy="2950308"/>
          </a:xfrm>
          <a:prstGeom prst="rect">
            <a:avLst/>
          </a:prstGeom>
        </p:spPr>
      </p:pic>
      <p:sp>
        <p:nvSpPr>
          <p:cNvPr id="8" name="TextBox 7">
            <a:extLst>
              <a:ext uri="{FF2B5EF4-FFF2-40B4-BE49-F238E27FC236}">
                <a16:creationId xmlns:a16="http://schemas.microsoft.com/office/drawing/2014/main" id="{F2573EC7-3447-734B-BDBA-F7C53156D0FD}"/>
              </a:ext>
            </a:extLst>
          </p:cNvPr>
          <p:cNvSpPr txBox="1"/>
          <p:nvPr/>
        </p:nvSpPr>
        <p:spPr>
          <a:xfrm>
            <a:off x="1787068" y="5899063"/>
            <a:ext cx="2230034" cy="369332"/>
          </a:xfrm>
          <a:prstGeom prst="rect">
            <a:avLst/>
          </a:prstGeom>
          <a:noFill/>
          <a:ln w="76200">
            <a:solidFill>
              <a:schemeClr val="accent2"/>
            </a:solidFill>
          </a:ln>
        </p:spPr>
        <p:txBody>
          <a:bodyPr wrap="none" rtlCol="0">
            <a:spAutoFit/>
          </a:bodyPr>
          <a:lstStyle/>
          <a:p>
            <a:r>
              <a:rPr lang="en-US" dirty="0"/>
              <a:t>Workbook, p. 83 &amp; 84</a:t>
            </a:r>
          </a:p>
        </p:txBody>
      </p:sp>
    </p:spTree>
    <p:extLst>
      <p:ext uri="{BB962C8B-B14F-4D97-AF65-F5344CB8AC3E}">
        <p14:creationId xmlns:p14="http://schemas.microsoft.com/office/powerpoint/2010/main" val="220024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81964" y="81023"/>
          <a:ext cx="11516809" cy="6415067"/>
        </p:xfrm>
        <a:graphic>
          <a:graphicData uri="http://schemas.openxmlformats.org/drawingml/2006/table">
            <a:tbl>
              <a:tblPr firstRow="1" firstCol="1" bandRow="1">
                <a:tableStyleId>{5C22544A-7EE6-4342-B048-85BDC9FD1C3A}</a:tableStyleId>
              </a:tblPr>
              <a:tblGrid>
                <a:gridCol w="863321">
                  <a:extLst>
                    <a:ext uri="{9D8B030D-6E8A-4147-A177-3AD203B41FA5}">
                      <a16:colId xmlns:a16="http://schemas.microsoft.com/office/drawing/2014/main" val="2381812636"/>
                    </a:ext>
                  </a:extLst>
                </a:gridCol>
                <a:gridCol w="1590512">
                  <a:extLst>
                    <a:ext uri="{9D8B030D-6E8A-4147-A177-3AD203B41FA5}">
                      <a16:colId xmlns:a16="http://schemas.microsoft.com/office/drawing/2014/main" val="2119630148"/>
                    </a:ext>
                  </a:extLst>
                </a:gridCol>
                <a:gridCol w="7688712">
                  <a:extLst>
                    <a:ext uri="{9D8B030D-6E8A-4147-A177-3AD203B41FA5}">
                      <a16:colId xmlns:a16="http://schemas.microsoft.com/office/drawing/2014/main" val="3251060492"/>
                    </a:ext>
                  </a:extLst>
                </a:gridCol>
                <a:gridCol w="1374264">
                  <a:extLst>
                    <a:ext uri="{9D8B030D-6E8A-4147-A177-3AD203B41FA5}">
                      <a16:colId xmlns:a16="http://schemas.microsoft.com/office/drawing/2014/main" val="462855368"/>
                    </a:ext>
                  </a:extLst>
                </a:gridCol>
              </a:tblGrid>
              <a:tr h="432773">
                <a:tc>
                  <a:txBody>
                    <a:bodyPr/>
                    <a:lstStyle/>
                    <a:p>
                      <a:pPr marL="0" marR="0">
                        <a:lnSpc>
                          <a:spcPct val="115000"/>
                        </a:lnSpc>
                        <a:spcBef>
                          <a:spcPts val="0"/>
                        </a:spcBef>
                        <a:spcAft>
                          <a:spcPts val="0"/>
                        </a:spcAft>
                      </a:pPr>
                      <a:r>
                        <a:rPr lang="en-US" sz="2000">
                          <a:effectLst/>
                        </a:rPr>
                        <a:t>No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Facility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Stakeholder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Time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034483"/>
                  </a:ext>
                </a:extLst>
              </a:tr>
              <a:tr h="421198">
                <a:tc>
                  <a:txBody>
                    <a:bodyPr/>
                    <a:lstStyle/>
                    <a:p>
                      <a:pPr marL="0" marR="0">
                        <a:lnSpc>
                          <a:spcPct val="115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Disinterested Minister for Health that you met in an elevator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075457"/>
                  </a:ext>
                </a:extLst>
              </a:tr>
              <a:tr h="780701">
                <a:tc>
                  <a:txBody>
                    <a:bodyPr/>
                    <a:lstStyle/>
                    <a:p>
                      <a:pPr marL="0" marR="0">
                        <a:lnSpc>
                          <a:spcPct val="115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Disinterested Minister for Health that you met in his/her office at 5 minutes to a lunch engagement with important developmental partners.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568398"/>
                  </a:ext>
                </a:extLst>
              </a:tr>
              <a:tr h="780701">
                <a:tc>
                  <a:txBody>
                    <a:bodyPr/>
                    <a:lstStyle/>
                    <a:p>
                      <a:pPr marL="0" marR="0">
                        <a:lnSpc>
                          <a:spcPct val="115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Indifferent Governor – Met in between his/her meetings with the Director of 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7393620"/>
                  </a:ext>
                </a:extLst>
              </a:tr>
              <a:tr h="571025">
                <a:tc>
                  <a:txBody>
                    <a:bodyPr/>
                    <a:lstStyle/>
                    <a:p>
                      <a:pPr marL="0" marR="0">
                        <a:lnSpc>
                          <a:spcPct val="115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Indifferent Governor – Met in the corridor near his/her office returning from a meeting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002873"/>
                  </a:ext>
                </a:extLst>
              </a:tr>
              <a:tr h="780701">
                <a:tc>
                  <a:txBody>
                    <a:bodyPr/>
                    <a:lstStyle/>
                    <a:p>
                      <a:pPr marL="0" marR="0">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Local Politician - During a break from the county assembly budget presentation 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530632"/>
                  </a:ext>
                </a:extLst>
              </a:tr>
              <a:tr h="868626">
                <a:tc>
                  <a:txBody>
                    <a:bodyPr/>
                    <a:lstStyle/>
                    <a:p>
                      <a:pPr marL="0" marR="0">
                        <a:lnSpc>
                          <a:spcPct val="115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Local Politician - Met in the lobby of the County Assembly Chambers on his/her way to meet the Governor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040066"/>
                  </a:ext>
                </a:extLst>
              </a:tr>
              <a:tr h="780701">
                <a:tc>
                  <a:txBody>
                    <a:bodyPr/>
                    <a:lstStyle/>
                    <a:p>
                      <a:pPr marL="0" marR="0">
                        <a:lnSpc>
                          <a:spcPct val="115000"/>
                        </a:lnSpc>
                        <a:spcBef>
                          <a:spcPts val="0"/>
                        </a:spcBef>
                        <a:spcAft>
                          <a:spcPts val="0"/>
                        </a:spcAf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Unconcerned Administrator - Met during his/her rounds at the Hospital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417747"/>
                  </a:ext>
                </a:extLst>
              </a:tr>
              <a:tr h="868626">
                <a:tc>
                  <a:txBody>
                    <a:bodyPr/>
                    <a:lstStyle/>
                    <a:p>
                      <a:pPr marL="0" marR="0">
                        <a:lnSpc>
                          <a:spcPct val="115000"/>
                        </a:lnSpc>
                        <a:spcBef>
                          <a:spcPts val="0"/>
                        </a:spcBef>
                        <a:spcAft>
                          <a:spcPts val="0"/>
                        </a:spcAft>
                      </a:pPr>
                      <a:r>
                        <a:rPr lang="en-US"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Unconcerned Administrator - Summoned the team to his office because funding cuts will affect the care.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 minutes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855913"/>
                  </a:ext>
                </a:extLst>
              </a:tr>
            </a:tbl>
          </a:graphicData>
        </a:graphic>
      </p:graphicFrame>
    </p:spTree>
    <p:extLst>
      <p:ext uri="{BB962C8B-B14F-4D97-AF65-F5344CB8AC3E}">
        <p14:creationId xmlns:p14="http://schemas.microsoft.com/office/powerpoint/2010/main" val="395264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561"/>
            <a:ext cx="10515600" cy="1528128"/>
          </a:xfrm>
        </p:spPr>
        <p:txBody>
          <a:bodyPr>
            <a:normAutofit fontScale="90000"/>
          </a:bodyPr>
          <a:lstStyle/>
          <a:p>
            <a:r>
              <a:rPr lang="en-US" sz="3100" b="1" dirty="0">
                <a:latin typeface="+mn-lt"/>
              </a:rPr>
              <a:t>Convince the Stakeholder</a:t>
            </a:r>
            <a:br>
              <a:rPr lang="en-US" sz="3100" b="1" dirty="0">
                <a:latin typeface="+mn-lt"/>
              </a:rPr>
            </a:br>
            <a:r>
              <a:rPr lang="en-US" b="1" dirty="0"/>
              <a:t>Ground </a:t>
            </a:r>
            <a:r>
              <a:rPr lang="en-US" b="1" dirty="0"/>
              <a:t>Rules</a:t>
            </a:r>
            <a:br>
              <a:rPr lang="en-US" b="1" dirty="0"/>
            </a:br>
            <a:endParaRPr lang="en-US" b="1" dirty="0"/>
          </a:p>
        </p:txBody>
      </p:sp>
      <p:sp>
        <p:nvSpPr>
          <p:cNvPr id="3" name="Content Placeholder 2"/>
          <p:cNvSpPr>
            <a:spLocks noGrp="1"/>
          </p:cNvSpPr>
          <p:nvPr>
            <p:ph idx="1"/>
          </p:nvPr>
        </p:nvSpPr>
        <p:spPr/>
        <p:txBody>
          <a:bodyPr/>
          <a:lstStyle/>
          <a:p>
            <a:pPr lvl="0"/>
            <a:r>
              <a:rPr lang="en-US" dirty="0" smtClean="0"/>
              <a:t>Stick </a:t>
            </a:r>
            <a:r>
              <a:rPr lang="en-US" dirty="0"/>
              <a:t>to time allocated</a:t>
            </a:r>
          </a:p>
          <a:p>
            <a:pPr lvl="0"/>
            <a:r>
              <a:rPr lang="en-US" dirty="0"/>
              <a:t>Use official language understood by all </a:t>
            </a:r>
          </a:p>
          <a:p>
            <a:pPr lvl="0"/>
            <a:r>
              <a:rPr lang="en-US" dirty="0"/>
              <a:t>The LARC faculty will be judges of this </a:t>
            </a:r>
            <a:r>
              <a:rPr lang="en-US" dirty="0" smtClean="0"/>
              <a:t>role play</a:t>
            </a:r>
            <a:endParaRPr lang="en-US" dirty="0"/>
          </a:p>
          <a:p>
            <a:pPr lvl="0"/>
            <a:r>
              <a:rPr lang="en-US" dirty="0" smtClean="0"/>
              <a:t>All </a:t>
            </a:r>
            <a:r>
              <a:rPr lang="en-US" dirty="0"/>
              <a:t>comments from plenary will be made after all the groups have </a:t>
            </a:r>
            <a:r>
              <a:rPr lang="en-US" dirty="0" smtClean="0"/>
              <a:t>presented</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42737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2F78FF-9AD2-6F44-9555-F144C8B0B247}"/>
              </a:ext>
            </a:extLst>
          </p:cNvPr>
          <p:cNvSpPr>
            <a:spLocks noGrp="1"/>
          </p:cNvSpPr>
          <p:nvPr>
            <p:ph type="title"/>
          </p:nvPr>
        </p:nvSpPr>
        <p:spPr/>
        <p:txBody>
          <a:bodyPr/>
          <a:lstStyle/>
          <a:p>
            <a:r>
              <a:rPr lang="en-US" dirty="0"/>
              <a:t>Present Your Project</a:t>
            </a:r>
          </a:p>
        </p:txBody>
      </p:sp>
      <p:sp>
        <p:nvSpPr>
          <p:cNvPr id="6" name="Text Placeholder 5">
            <a:extLst>
              <a:ext uri="{FF2B5EF4-FFF2-40B4-BE49-F238E27FC236}">
                <a16:creationId xmlns:a16="http://schemas.microsoft.com/office/drawing/2014/main" id="{0F223534-139C-3242-88BA-6909217C04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953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0"/>
            <a:ext cx="3932237" cy="1346662"/>
          </a:xfrm>
        </p:spPr>
        <p:txBody>
          <a:bodyPr/>
          <a:lstStyle/>
          <a:p>
            <a:r>
              <a:rPr lang="en-US" b="1" dirty="0"/>
              <a:t>ACTIVITY</a:t>
            </a:r>
          </a:p>
        </p:txBody>
      </p:sp>
      <p:sp>
        <p:nvSpPr>
          <p:cNvPr id="3" name="Content Placeholder 2"/>
          <p:cNvSpPr>
            <a:spLocks noGrp="1"/>
          </p:cNvSpPr>
          <p:nvPr>
            <p:ph idx="1"/>
          </p:nvPr>
        </p:nvSpPr>
        <p:spPr>
          <a:xfrm>
            <a:off x="5437188" y="392240"/>
            <a:ext cx="6424612" cy="6081457"/>
          </a:xfrm>
        </p:spPr>
        <p:txBody>
          <a:bodyPr>
            <a:normAutofit/>
          </a:bodyPr>
          <a:lstStyle/>
          <a:p>
            <a:pPr marL="0" indent="0">
              <a:buNone/>
            </a:pPr>
            <a:r>
              <a:rPr lang="en-US" b="1" dirty="0"/>
              <a:t>Preparing to Present Your Project</a:t>
            </a:r>
          </a:p>
          <a:p>
            <a:r>
              <a:rPr lang="en-US" b="1" dirty="0"/>
              <a:t>Working as a team, select the 9-12 Slides from your Final PPT Project Report that you would present to your stakeholder when you share your story.</a:t>
            </a:r>
          </a:p>
          <a:p>
            <a:r>
              <a:rPr lang="en-US" dirty="0"/>
              <a:t>Remember, this is an opportunity to tell the story of your work and its importance – not a technical presentation!</a:t>
            </a:r>
          </a:p>
          <a:p>
            <a:r>
              <a:rPr lang="en-US" dirty="0"/>
              <a:t>Present your slide selections to the group.</a:t>
            </a:r>
          </a:p>
        </p:txBody>
      </p:sp>
      <p:sp>
        <p:nvSpPr>
          <p:cNvPr id="4" name="Text Placeholder 3"/>
          <p:cNvSpPr>
            <a:spLocks noGrp="1"/>
          </p:cNvSpPr>
          <p:nvPr>
            <p:ph type="body" sz="half" idx="2"/>
          </p:nvPr>
        </p:nvSpPr>
        <p:spPr>
          <a:xfrm>
            <a:off x="839788" y="1695797"/>
            <a:ext cx="3932237" cy="4173192"/>
          </a:xfrm>
        </p:spPr>
        <p:txBody>
          <a:bodyPr/>
          <a:lstStyle/>
          <a:p>
            <a:r>
              <a:rPr lang="en-US" b="1" u="sng" dirty="0"/>
              <a:t>What you will need:</a:t>
            </a:r>
          </a:p>
          <a:p>
            <a:endParaRPr lang="en-US" dirty="0"/>
          </a:p>
          <a:p>
            <a:r>
              <a:rPr lang="en-US" dirty="0"/>
              <a:t>Your Final PPT Project Report</a:t>
            </a:r>
          </a:p>
          <a:p>
            <a:r>
              <a:rPr lang="en-US" dirty="0"/>
              <a:t>Note paper &amp; pen</a:t>
            </a:r>
          </a:p>
        </p:txBody>
      </p:sp>
      <p:sp>
        <p:nvSpPr>
          <p:cNvPr id="7" name="Cloud Callout 6"/>
          <p:cNvSpPr/>
          <p:nvPr/>
        </p:nvSpPr>
        <p:spPr>
          <a:xfrm>
            <a:off x="10703718" y="5566634"/>
            <a:ext cx="1296988" cy="10341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15 MIN</a:t>
            </a:r>
          </a:p>
        </p:txBody>
      </p:sp>
    </p:spTree>
    <p:extLst>
      <p:ext uri="{BB962C8B-B14F-4D97-AF65-F5344CB8AC3E}">
        <p14:creationId xmlns:p14="http://schemas.microsoft.com/office/powerpoint/2010/main" val="154769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a:t>
            </a:r>
          </a:p>
        </p:txBody>
      </p:sp>
      <p:sp>
        <p:nvSpPr>
          <p:cNvPr id="3" name="Text Placeholder 2"/>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9635D58A-A73F-E840-B29D-3B413A7CF88E}"/>
              </a:ext>
            </a:extLst>
          </p:cNvPr>
          <p:cNvSpPr txBox="1"/>
          <p:nvPr/>
        </p:nvSpPr>
        <p:spPr>
          <a:xfrm>
            <a:off x="9433146" y="6017030"/>
            <a:ext cx="2037674" cy="369332"/>
          </a:xfrm>
          <a:prstGeom prst="rect">
            <a:avLst/>
          </a:prstGeom>
          <a:noFill/>
          <a:ln w="76200">
            <a:solidFill>
              <a:schemeClr val="accent2"/>
            </a:solidFill>
          </a:ln>
        </p:spPr>
        <p:txBody>
          <a:bodyPr wrap="none" rtlCol="0">
            <a:spAutoFit/>
          </a:bodyPr>
          <a:lstStyle/>
          <a:p>
            <a:r>
              <a:rPr lang="en-US" dirty="0"/>
              <a:t>Workbook, p. 77-84</a:t>
            </a:r>
          </a:p>
        </p:txBody>
      </p:sp>
    </p:spTree>
    <p:extLst>
      <p:ext uri="{BB962C8B-B14F-4D97-AF65-F5344CB8AC3E}">
        <p14:creationId xmlns:p14="http://schemas.microsoft.com/office/powerpoint/2010/main" val="357385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8469-8BDC-F74B-86A0-2E5B1AE95529}"/>
              </a:ext>
            </a:extLst>
          </p:cNvPr>
          <p:cNvSpPr>
            <a:spLocks noGrp="1"/>
          </p:cNvSpPr>
          <p:nvPr>
            <p:ph type="title"/>
          </p:nvPr>
        </p:nvSpPr>
        <p:spPr/>
        <p:txBody>
          <a:bodyPr/>
          <a:lstStyle/>
          <a:p>
            <a:r>
              <a:rPr lang="en-US" dirty="0"/>
              <a:t>Slide Titles in the Final PPT Report</a:t>
            </a:r>
          </a:p>
        </p:txBody>
      </p:sp>
      <p:sp>
        <p:nvSpPr>
          <p:cNvPr id="3" name="Content Placeholder 2">
            <a:extLst>
              <a:ext uri="{FF2B5EF4-FFF2-40B4-BE49-F238E27FC236}">
                <a16:creationId xmlns:a16="http://schemas.microsoft.com/office/drawing/2014/main" id="{7BBA9B64-9636-EF40-B039-3FBEF71AC6BE}"/>
              </a:ext>
            </a:extLst>
          </p:cNvPr>
          <p:cNvSpPr>
            <a:spLocks noGrp="1"/>
          </p:cNvSpPr>
          <p:nvPr>
            <p:ph sz="half" idx="1"/>
          </p:nvPr>
        </p:nvSpPr>
        <p:spPr/>
        <p:txBody>
          <a:bodyPr>
            <a:normAutofit fontScale="62500" lnSpcReduction="20000"/>
          </a:bodyPr>
          <a:lstStyle/>
          <a:p>
            <a:r>
              <a:rPr lang="en-US" dirty="0"/>
              <a:t>Title</a:t>
            </a:r>
          </a:p>
          <a:p>
            <a:r>
              <a:rPr lang="en-US" dirty="0"/>
              <a:t>Team</a:t>
            </a:r>
          </a:p>
          <a:p>
            <a:r>
              <a:rPr lang="en-US" dirty="0"/>
              <a:t>Facility Background</a:t>
            </a:r>
          </a:p>
          <a:p>
            <a:r>
              <a:rPr lang="en-US" dirty="0"/>
              <a:t>Stakeholder Analysis</a:t>
            </a:r>
          </a:p>
          <a:p>
            <a:r>
              <a:rPr lang="en-US" dirty="0"/>
              <a:t>The Story of Our Project</a:t>
            </a:r>
          </a:p>
          <a:p>
            <a:r>
              <a:rPr lang="en-US" dirty="0"/>
              <a:t>Project Summary</a:t>
            </a:r>
          </a:p>
          <a:p>
            <a:r>
              <a:rPr lang="en-US" dirty="0"/>
              <a:t>DEFINE - Elevator Speech</a:t>
            </a:r>
          </a:p>
          <a:p>
            <a:r>
              <a:rPr lang="en-US" dirty="0"/>
              <a:t>DEFINE - Process Mapping</a:t>
            </a:r>
          </a:p>
          <a:p>
            <a:r>
              <a:rPr lang="en-US" dirty="0"/>
              <a:t>DEFINE - Problem Statement</a:t>
            </a:r>
          </a:p>
          <a:p>
            <a:r>
              <a:rPr lang="en-US" dirty="0"/>
              <a:t>DEFINE - VOC</a:t>
            </a:r>
          </a:p>
          <a:p>
            <a:r>
              <a:rPr lang="en-US" dirty="0"/>
              <a:t>MEASURE - Metric Selection - Baseline Data</a:t>
            </a:r>
          </a:p>
          <a:p>
            <a:r>
              <a:rPr lang="en-US" dirty="0"/>
              <a:t>MEASURE - Data Collection Process</a:t>
            </a:r>
          </a:p>
          <a:p>
            <a:r>
              <a:rPr lang="en-US" dirty="0"/>
              <a:t>ANALYZE - Fishbone</a:t>
            </a:r>
          </a:p>
        </p:txBody>
      </p:sp>
      <p:sp>
        <p:nvSpPr>
          <p:cNvPr id="4" name="Content Placeholder 3">
            <a:extLst>
              <a:ext uri="{FF2B5EF4-FFF2-40B4-BE49-F238E27FC236}">
                <a16:creationId xmlns:a16="http://schemas.microsoft.com/office/drawing/2014/main" id="{6D4A602A-3757-DF43-B063-2C9DF12BEADC}"/>
              </a:ext>
            </a:extLst>
          </p:cNvPr>
          <p:cNvSpPr>
            <a:spLocks noGrp="1"/>
          </p:cNvSpPr>
          <p:nvPr>
            <p:ph sz="half" idx="2"/>
          </p:nvPr>
        </p:nvSpPr>
        <p:spPr/>
        <p:txBody>
          <a:bodyPr>
            <a:normAutofit fontScale="62500" lnSpcReduction="20000"/>
          </a:bodyPr>
          <a:lstStyle/>
          <a:p>
            <a:r>
              <a:rPr lang="en-US" dirty="0"/>
              <a:t>IMPROVE - Impact Effort Grid</a:t>
            </a:r>
          </a:p>
          <a:p>
            <a:r>
              <a:rPr lang="en-US" dirty="0"/>
              <a:t>IMPROVE - Just Do Its</a:t>
            </a:r>
          </a:p>
          <a:p>
            <a:r>
              <a:rPr lang="en-US" dirty="0"/>
              <a:t>IMPROVE - 5S</a:t>
            </a:r>
          </a:p>
          <a:p>
            <a:r>
              <a:rPr lang="en-US" dirty="0"/>
              <a:t>IMPROVE - Visual Management</a:t>
            </a:r>
          </a:p>
          <a:p>
            <a:r>
              <a:rPr lang="en-US" dirty="0"/>
              <a:t>IMPROVE - PDSAs</a:t>
            </a:r>
          </a:p>
          <a:p>
            <a:r>
              <a:rPr lang="en-US" dirty="0"/>
              <a:t>IMPROVE - Intervention</a:t>
            </a:r>
          </a:p>
          <a:p>
            <a:r>
              <a:rPr lang="en-US" dirty="0"/>
              <a:t>IMPROVE - Before/After Process Map</a:t>
            </a:r>
          </a:p>
          <a:p>
            <a:r>
              <a:rPr lang="en-US" dirty="0"/>
              <a:t>IMPROVE - Run Chart</a:t>
            </a:r>
          </a:p>
          <a:p>
            <a:r>
              <a:rPr lang="en-US" dirty="0"/>
              <a:t>CONTROL – Control Plan</a:t>
            </a:r>
          </a:p>
          <a:p>
            <a:r>
              <a:rPr lang="en-US" dirty="0"/>
              <a:t>Challenges</a:t>
            </a:r>
          </a:p>
          <a:p>
            <a:r>
              <a:rPr lang="en-US" dirty="0"/>
              <a:t>Successes</a:t>
            </a:r>
          </a:p>
          <a:p>
            <a:r>
              <a:rPr lang="en-US" dirty="0"/>
              <a:t>Lessons Learned</a:t>
            </a:r>
          </a:p>
          <a:p>
            <a:r>
              <a:rPr lang="en-US" dirty="0"/>
              <a:t>Action Plan</a:t>
            </a:r>
          </a:p>
        </p:txBody>
      </p:sp>
    </p:spTree>
    <p:extLst>
      <p:ext uri="{BB962C8B-B14F-4D97-AF65-F5344CB8AC3E}">
        <p14:creationId xmlns:p14="http://schemas.microsoft.com/office/powerpoint/2010/main" val="305774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0"/>
            <a:ext cx="3932237" cy="1346662"/>
          </a:xfrm>
        </p:spPr>
        <p:txBody>
          <a:bodyPr/>
          <a:lstStyle/>
          <a:p>
            <a:r>
              <a:rPr lang="en-US" b="1" dirty="0"/>
              <a:t>ACTIVITY</a:t>
            </a:r>
          </a:p>
        </p:txBody>
      </p:sp>
      <p:sp>
        <p:nvSpPr>
          <p:cNvPr id="3" name="Content Placeholder 2"/>
          <p:cNvSpPr>
            <a:spLocks noGrp="1"/>
          </p:cNvSpPr>
          <p:nvPr>
            <p:ph idx="1"/>
          </p:nvPr>
        </p:nvSpPr>
        <p:spPr>
          <a:xfrm>
            <a:off x="5437188" y="392240"/>
            <a:ext cx="6424612" cy="6081457"/>
          </a:xfrm>
        </p:spPr>
        <p:txBody>
          <a:bodyPr>
            <a:normAutofit/>
          </a:bodyPr>
          <a:lstStyle/>
          <a:p>
            <a:pPr marL="0" indent="0">
              <a:buNone/>
            </a:pPr>
            <a:r>
              <a:rPr lang="en-US" b="1" dirty="0"/>
              <a:t>Preparing to Present Your Project</a:t>
            </a:r>
          </a:p>
          <a:p>
            <a:r>
              <a:rPr lang="en-US" dirty="0"/>
              <a:t>Working as a team, select the 9-12 Slides from your Final PPT Project Report that you would present to your stakeholder when you share your story.</a:t>
            </a:r>
          </a:p>
          <a:p>
            <a:r>
              <a:rPr lang="en-US" dirty="0"/>
              <a:t>Remember, this is an opportunity to tell the story of your work and its importance – not a technical presentation!</a:t>
            </a:r>
          </a:p>
          <a:p>
            <a:r>
              <a:rPr lang="en-US" b="1" dirty="0"/>
              <a:t>Present your slide selections to the group.</a:t>
            </a:r>
          </a:p>
        </p:txBody>
      </p:sp>
      <p:sp>
        <p:nvSpPr>
          <p:cNvPr id="4" name="Text Placeholder 3"/>
          <p:cNvSpPr>
            <a:spLocks noGrp="1"/>
          </p:cNvSpPr>
          <p:nvPr>
            <p:ph type="body" sz="half" idx="2"/>
          </p:nvPr>
        </p:nvSpPr>
        <p:spPr>
          <a:xfrm>
            <a:off x="839788" y="1695797"/>
            <a:ext cx="3932237" cy="4173192"/>
          </a:xfrm>
        </p:spPr>
        <p:txBody>
          <a:bodyPr/>
          <a:lstStyle/>
          <a:p>
            <a:r>
              <a:rPr lang="en-US" b="1" u="sng" dirty="0"/>
              <a:t>What you will need:</a:t>
            </a:r>
          </a:p>
          <a:p>
            <a:endParaRPr lang="en-US" dirty="0"/>
          </a:p>
          <a:p>
            <a:r>
              <a:rPr lang="en-US" dirty="0"/>
              <a:t>Your Final PPT Project Report</a:t>
            </a:r>
          </a:p>
          <a:p>
            <a:r>
              <a:rPr lang="en-US" dirty="0"/>
              <a:t>Note paper &amp; pen</a:t>
            </a:r>
          </a:p>
        </p:txBody>
      </p:sp>
      <p:sp>
        <p:nvSpPr>
          <p:cNvPr id="7" name="Cloud Callout 6"/>
          <p:cNvSpPr/>
          <p:nvPr/>
        </p:nvSpPr>
        <p:spPr>
          <a:xfrm>
            <a:off x="10703718" y="5566634"/>
            <a:ext cx="1296988" cy="10341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15 MIN</a:t>
            </a:r>
          </a:p>
        </p:txBody>
      </p:sp>
    </p:spTree>
    <p:extLst>
      <p:ext uri="{BB962C8B-B14F-4D97-AF65-F5344CB8AC3E}">
        <p14:creationId xmlns:p14="http://schemas.microsoft.com/office/powerpoint/2010/main" val="3028716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B2D9-42C8-824D-80DD-3315ECA18BAD}"/>
              </a:ext>
            </a:extLst>
          </p:cNvPr>
          <p:cNvSpPr>
            <a:spLocks noGrp="1"/>
          </p:cNvSpPr>
          <p:nvPr>
            <p:ph type="title"/>
          </p:nvPr>
        </p:nvSpPr>
        <p:spPr/>
        <p:txBody>
          <a:bodyPr/>
          <a:lstStyle/>
          <a:p>
            <a:r>
              <a:rPr lang="en-US" dirty="0"/>
              <a:t>Publication</a:t>
            </a:r>
          </a:p>
        </p:txBody>
      </p:sp>
      <p:sp>
        <p:nvSpPr>
          <p:cNvPr id="3" name="Text Placeholder 2">
            <a:extLst>
              <a:ext uri="{FF2B5EF4-FFF2-40B4-BE49-F238E27FC236}">
                <a16:creationId xmlns:a16="http://schemas.microsoft.com/office/drawing/2014/main" id="{CBA573D3-0D13-364F-88C8-2FEA444FC15D}"/>
              </a:ext>
            </a:extLst>
          </p:cNvPr>
          <p:cNvSpPr>
            <a:spLocks noGrp="1"/>
          </p:cNvSpPr>
          <p:nvPr>
            <p:ph type="body" idx="1"/>
          </p:nvPr>
        </p:nvSpPr>
        <p:spPr/>
        <p:txBody>
          <a:bodyPr/>
          <a:lstStyle/>
          <a:p>
            <a:r>
              <a:rPr lang="en-US" dirty="0"/>
              <a:t>Storyboard / Poster</a:t>
            </a:r>
          </a:p>
          <a:p>
            <a:r>
              <a:rPr lang="en-US" dirty="0"/>
              <a:t>Paper</a:t>
            </a:r>
          </a:p>
        </p:txBody>
      </p:sp>
    </p:spTree>
    <p:extLst>
      <p:ext uri="{BB962C8B-B14F-4D97-AF65-F5344CB8AC3E}">
        <p14:creationId xmlns:p14="http://schemas.microsoft.com/office/powerpoint/2010/main" val="3002605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AE2ABA-775C-B94D-A6CF-D49D9B39C2A7}"/>
              </a:ext>
            </a:extLst>
          </p:cNvPr>
          <p:cNvPicPr>
            <a:picLocks noChangeAspect="1"/>
          </p:cNvPicPr>
          <p:nvPr/>
        </p:nvPicPr>
        <p:blipFill>
          <a:blip r:embed="rId2"/>
          <a:stretch>
            <a:fillRect/>
          </a:stretch>
        </p:blipFill>
        <p:spPr>
          <a:xfrm>
            <a:off x="1461911" y="-369332"/>
            <a:ext cx="9658893" cy="6858000"/>
          </a:xfrm>
          <a:prstGeom prst="rect">
            <a:avLst/>
          </a:prstGeom>
        </p:spPr>
      </p:pic>
      <p:sp>
        <p:nvSpPr>
          <p:cNvPr id="3" name="Donut 2">
            <a:extLst>
              <a:ext uri="{FF2B5EF4-FFF2-40B4-BE49-F238E27FC236}">
                <a16:creationId xmlns:a16="http://schemas.microsoft.com/office/drawing/2014/main" id="{E42D19E4-6B21-8D4F-AE3E-FF413BB937D3}"/>
              </a:ext>
            </a:extLst>
          </p:cNvPr>
          <p:cNvSpPr/>
          <p:nvPr/>
        </p:nvSpPr>
        <p:spPr>
          <a:xfrm>
            <a:off x="1992489" y="3530600"/>
            <a:ext cx="1676400" cy="914400"/>
          </a:xfrm>
          <a:prstGeom prst="donut">
            <a:avLst>
              <a:gd name="adj" fmla="val 54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FAAF70B9-3DDC-B54A-9801-87525B64D95B}"/>
              </a:ext>
            </a:extLst>
          </p:cNvPr>
          <p:cNvSpPr txBox="1"/>
          <p:nvPr/>
        </p:nvSpPr>
        <p:spPr>
          <a:xfrm>
            <a:off x="304800" y="6488668"/>
            <a:ext cx="8540864" cy="369332"/>
          </a:xfrm>
          <a:prstGeom prst="rect">
            <a:avLst/>
          </a:prstGeom>
          <a:noFill/>
        </p:spPr>
        <p:txBody>
          <a:bodyPr wrap="none" rtlCol="0">
            <a:spAutoFit/>
          </a:bodyPr>
          <a:lstStyle/>
          <a:p>
            <a:r>
              <a:rPr lang="en-US" dirty="0"/>
              <a:t>http://</a:t>
            </a:r>
            <a:r>
              <a:rPr lang="en-US" dirty="0" err="1"/>
              <a:t>www.ihi.org</a:t>
            </a:r>
            <a:r>
              <a:rPr lang="en-US" dirty="0"/>
              <a:t>/education/</a:t>
            </a:r>
            <a:r>
              <a:rPr lang="en-US" dirty="0" err="1"/>
              <a:t>IHIOpenSchool</a:t>
            </a:r>
            <a:r>
              <a:rPr lang="en-US" dirty="0"/>
              <a:t>/resources/Pages/Publications/</a:t>
            </a:r>
            <a:r>
              <a:rPr lang="en-US" dirty="0" err="1"/>
              <a:t>default.aspx</a:t>
            </a:r>
            <a:endParaRPr lang="en-US" dirty="0"/>
          </a:p>
        </p:txBody>
      </p:sp>
    </p:spTree>
    <p:extLst>
      <p:ext uri="{BB962C8B-B14F-4D97-AF65-F5344CB8AC3E}">
        <p14:creationId xmlns:p14="http://schemas.microsoft.com/office/powerpoint/2010/main" val="214153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36E469-B917-2A4F-9468-D26EF73B37D3}"/>
              </a:ext>
            </a:extLst>
          </p:cNvPr>
          <p:cNvSpPr>
            <a:spLocks noGrp="1"/>
          </p:cNvSpPr>
          <p:nvPr>
            <p:ph type="title"/>
          </p:nvPr>
        </p:nvSpPr>
        <p:spPr/>
        <p:txBody>
          <a:bodyPr/>
          <a:lstStyle/>
          <a:p>
            <a:r>
              <a:rPr lang="en-US" dirty="0"/>
              <a:t>Spread</a:t>
            </a:r>
          </a:p>
        </p:txBody>
      </p:sp>
      <p:sp>
        <p:nvSpPr>
          <p:cNvPr id="5" name="Text Placeholder 4">
            <a:extLst>
              <a:ext uri="{FF2B5EF4-FFF2-40B4-BE49-F238E27FC236}">
                <a16:creationId xmlns:a16="http://schemas.microsoft.com/office/drawing/2014/main" id="{87A79F0D-7DE3-B740-BC04-BE41C837AB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542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389312" cy="1600200"/>
          </a:xfrm>
        </p:spPr>
        <p:txBody>
          <a:bodyPr/>
          <a:lstStyle/>
          <a:p>
            <a:r>
              <a:rPr lang="en-US" dirty="0"/>
              <a:t>PDSA – Spread the Improvements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851" y="710596"/>
            <a:ext cx="7155748" cy="5499704"/>
          </a:xfrm>
          <a:prstGeom prst="rect">
            <a:avLst/>
          </a:prstGeom>
        </p:spPr>
      </p:pic>
    </p:spTree>
    <p:extLst>
      <p:ext uri="{BB962C8B-B14F-4D97-AF65-F5344CB8AC3E}">
        <p14:creationId xmlns:p14="http://schemas.microsoft.com/office/powerpoint/2010/main" val="82987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1534C1-83E3-EA4E-9000-7C9BD929C261}"/>
              </a:ext>
            </a:extLst>
          </p:cNvPr>
          <p:cNvSpPr>
            <a:spLocks noGrp="1"/>
          </p:cNvSpPr>
          <p:nvPr>
            <p:ph type="title"/>
          </p:nvPr>
        </p:nvSpPr>
        <p:spPr/>
        <p:txBody>
          <a:bodyPr/>
          <a:lstStyle/>
          <a:p>
            <a:r>
              <a:rPr lang="en-US" dirty="0"/>
              <a:t>Celebrate</a:t>
            </a:r>
          </a:p>
        </p:txBody>
      </p:sp>
      <p:sp>
        <p:nvSpPr>
          <p:cNvPr id="6" name="Text Placeholder 5">
            <a:extLst>
              <a:ext uri="{FF2B5EF4-FFF2-40B4-BE49-F238E27FC236}">
                <a16:creationId xmlns:a16="http://schemas.microsoft.com/office/drawing/2014/main" id="{0EE05D45-9891-F443-99CC-1B8AA842F1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3259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E186-DFFB-8F4F-BD25-B84BA1B895FB}"/>
              </a:ext>
            </a:extLst>
          </p:cNvPr>
          <p:cNvSpPr>
            <a:spLocks noGrp="1"/>
          </p:cNvSpPr>
          <p:nvPr>
            <p:ph type="title"/>
          </p:nvPr>
        </p:nvSpPr>
        <p:spPr/>
        <p:txBody>
          <a:bodyPr/>
          <a:lstStyle/>
          <a:p>
            <a:r>
              <a:rPr lang="en-US" dirty="0"/>
              <a:t>Celebrate</a:t>
            </a:r>
          </a:p>
        </p:txBody>
      </p:sp>
      <p:sp>
        <p:nvSpPr>
          <p:cNvPr id="3" name="Content Placeholder 2">
            <a:extLst>
              <a:ext uri="{FF2B5EF4-FFF2-40B4-BE49-F238E27FC236}">
                <a16:creationId xmlns:a16="http://schemas.microsoft.com/office/drawing/2014/main" id="{7EF28FB9-12ED-8142-94E3-B8757F091DD2}"/>
              </a:ext>
            </a:extLst>
          </p:cNvPr>
          <p:cNvSpPr>
            <a:spLocks noGrp="1"/>
          </p:cNvSpPr>
          <p:nvPr>
            <p:ph idx="1"/>
          </p:nvPr>
        </p:nvSpPr>
        <p:spPr/>
        <p:txBody>
          <a:bodyPr/>
          <a:lstStyle/>
          <a:p>
            <a:pPr marL="0" indent="0">
              <a:buNone/>
            </a:pPr>
            <a:r>
              <a:rPr lang="en-US" dirty="0"/>
              <a:t>Congratulations!</a:t>
            </a:r>
          </a:p>
        </p:txBody>
      </p:sp>
      <p:pic>
        <p:nvPicPr>
          <p:cNvPr id="4" name="Picture 3">
            <a:extLst>
              <a:ext uri="{FF2B5EF4-FFF2-40B4-BE49-F238E27FC236}">
                <a16:creationId xmlns:a16="http://schemas.microsoft.com/office/drawing/2014/main" id="{FA0E8CE6-FFF1-3943-9F6A-A7A0BF18D7ED}"/>
              </a:ext>
            </a:extLst>
          </p:cNvPr>
          <p:cNvPicPr>
            <a:picLocks noChangeAspect="1"/>
          </p:cNvPicPr>
          <p:nvPr/>
        </p:nvPicPr>
        <p:blipFill>
          <a:blip r:embed="rId2"/>
          <a:stretch>
            <a:fillRect/>
          </a:stretch>
        </p:blipFill>
        <p:spPr>
          <a:xfrm>
            <a:off x="4231871" y="1027906"/>
            <a:ext cx="6508173" cy="4755973"/>
          </a:xfrm>
          <a:prstGeom prst="rect">
            <a:avLst/>
          </a:prstGeom>
        </p:spPr>
      </p:pic>
    </p:spTree>
    <p:extLst>
      <p:ext uri="{BB962C8B-B14F-4D97-AF65-F5344CB8AC3E}">
        <p14:creationId xmlns:p14="http://schemas.microsoft.com/office/powerpoint/2010/main" val="702392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54BD-D6FC-7B44-9E7B-08B4208CF998}"/>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7DA98567-AE1B-3043-BB28-325CF1E9BF30}"/>
              </a:ext>
            </a:extLst>
          </p:cNvPr>
          <p:cNvSpPr>
            <a:spLocks noGrp="1"/>
          </p:cNvSpPr>
          <p:nvPr>
            <p:ph type="body" idx="1"/>
          </p:nvPr>
        </p:nvSpPr>
        <p:spPr/>
        <p:txBody>
          <a:bodyPr/>
          <a:lstStyle/>
          <a:p>
            <a:r>
              <a:rPr lang="en-US" dirty="0"/>
              <a:t>You are now Quality Ninjas!</a:t>
            </a:r>
          </a:p>
          <a:p>
            <a:r>
              <a:rPr lang="en-US" dirty="0"/>
              <a:t>Improvement is Continuous… What problem will you improve next? </a:t>
            </a:r>
          </a:p>
        </p:txBody>
      </p:sp>
    </p:spTree>
    <p:extLst>
      <p:ext uri="{BB962C8B-B14F-4D97-AF65-F5344CB8AC3E}">
        <p14:creationId xmlns:p14="http://schemas.microsoft.com/office/powerpoint/2010/main" val="179106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BAF55A-470A-F44A-851A-B0A74A069AEF}"/>
              </a:ext>
            </a:extLst>
          </p:cNvPr>
          <p:cNvPicPr>
            <a:picLocks noChangeAspect="1"/>
          </p:cNvPicPr>
          <p:nvPr/>
        </p:nvPicPr>
        <p:blipFill>
          <a:blip r:embed="rId2"/>
          <a:stretch>
            <a:fillRect/>
          </a:stretch>
        </p:blipFill>
        <p:spPr>
          <a:xfrm>
            <a:off x="1144200" y="0"/>
            <a:ext cx="9903600" cy="6858000"/>
          </a:xfrm>
          <a:prstGeom prst="rect">
            <a:avLst/>
          </a:prstGeom>
        </p:spPr>
      </p:pic>
      <p:sp>
        <p:nvSpPr>
          <p:cNvPr id="3" name="Donut 2">
            <a:extLst>
              <a:ext uri="{FF2B5EF4-FFF2-40B4-BE49-F238E27FC236}">
                <a16:creationId xmlns:a16="http://schemas.microsoft.com/office/drawing/2014/main" id="{254D9D6C-785D-D84D-A9F3-560B199F8374}"/>
              </a:ext>
            </a:extLst>
          </p:cNvPr>
          <p:cNvSpPr/>
          <p:nvPr/>
        </p:nvSpPr>
        <p:spPr>
          <a:xfrm>
            <a:off x="8599162" y="215783"/>
            <a:ext cx="3083859" cy="6426434"/>
          </a:xfrm>
          <a:prstGeom prst="donut">
            <a:avLst>
              <a:gd name="adj" fmla="val 3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964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49775" y="335280"/>
          <a:ext cx="10515600" cy="6278880"/>
        </p:xfrm>
        <a:graphic>
          <a:graphicData uri="http://schemas.openxmlformats.org/drawingml/2006/table">
            <a:tbl>
              <a:tblPr firstRow="1" bandRow="1">
                <a:tableStyleId>{5C22544A-7EE6-4342-B048-85BDC9FD1C3A}</a:tableStyleId>
              </a:tblPr>
              <a:tblGrid>
                <a:gridCol w="1106347">
                  <a:extLst>
                    <a:ext uri="{9D8B030D-6E8A-4147-A177-3AD203B41FA5}">
                      <a16:colId xmlns:a16="http://schemas.microsoft.com/office/drawing/2014/main" val="20000"/>
                    </a:ext>
                  </a:extLst>
                </a:gridCol>
                <a:gridCol w="1782501">
                  <a:extLst>
                    <a:ext uri="{9D8B030D-6E8A-4147-A177-3AD203B41FA5}">
                      <a16:colId xmlns:a16="http://schemas.microsoft.com/office/drawing/2014/main" val="20001"/>
                    </a:ext>
                  </a:extLst>
                </a:gridCol>
                <a:gridCol w="2083443">
                  <a:extLst>
                    <a:ext uri="{9D8B030D-6E8A-4147-A177-3AD203B41FA5}">
                      <a16:colId xmlns:a16="http://schemas.microsoft.com/office/drawing/2014/main" val="20002"/>
                    </a:ext>
                  </a:extLst>
                </a:gridCol>
                <a:gridCol w="1886673">
                  <a:extLst>
                    <a:ext uri="{9D8B030D-6E8A-4147-A177-3AD203B41FA5}">
                      <a16:colId xmlns:a16="http://schemas.microsoft.com/office/drawing/2014/main" val="20003"/>
                    </a:ext>
                  </a:extLst>
                </a:gridCol>
                <a:gridCol w="1904036">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370840">
                <a:tc>
                  <a:txBody>
                    <a:bodyPr/>
                    <a:lstStyle/>
                    <a:p>
                      <a:pPr algn="ctr"/>
                      <a:r>
                        <a:rPr lang="en-US" sz="1600" dirty="0">
                          <a:solidFill>
                            <a:schemeClr val="tx1"/>
                          </a:solidFill>
                        </a:rPr>
                        <a:t>SESSION</a:t>
                      </a:r>
                    </a:p>
                  </a:txBody>
                  <a:tcPr/>
                </a:tc>
                <a:tc>
                  <a:txBody>
                    <a:bodyPr/>
                    <a:lstStyle/>
                    <a:p>
                      <a:pPr algn="ctr"/>
                      <a:r>
                        <a:rPr lang="en-US" sz="1600" dirty="0"/>
                        <a:t>Introductory</a:t>
                      </a:r>
                      <a:r>
                        <a:rPr lang="en-US" sz="1600" baseline="0" dirty="0"/>
                        <a:t> Webinar</a:t>
                      </a:r>
                      <a:endParaRPr lang="en-US" sz="1600" dirty="0"/>
                    </a:p>
                  </a:txBody>
                  <a:tcPr/>
                </a:tc>
                <a:tc>
                  <a:txBody>
                    <a:bodyPr/>
                    <a:lstStyle/>
                    <a:p>
                      <a:pPr algn="ctr"/>
                      <a:r>
                        <a:rPr lang="en-US" sz="1600" dirty="0"/>
                        <a:t>Smart Start: </a:t>
                      </a:r>
                    </a:p>
                    <a:p>
                      <a:pPr algn="ctr"/>
                      <a:r>
                        <a:rPr lang="en-US" sz="1600" dirty="0"/>
                        <a:t>2-Day On-Site</a:t>
                      </a:r>
                    </a:p>
                  </a:txBody>
                  <a:tcPr/>
                </a:tc>
                <a:tc>
                  <a:txBody>
                    <a:bodyPr/>
                    <a:lstStyle/>
                    <a:p>
                      <a:pPr algn="ctr"/>
                      <a:r>
                        <a:rPr lang="en-US" sz="1600" dirty="0"/>
                        <a:t>Learning Session #1</a:t>
                      </a:r>
                    </a:p>
                  </a:txBody>
                  <a:tcPr/>
                </a:tc>
                <a:tc>
                  <a:txBody>
                    <a:bodyPr/>
                    <a:lstStyle/>
                    <a:p>
                      <a:pPr algn="ctr"/>
                      <a:r>
                        <a:rPr lang="en-US" sz="1600" dirty="0"/>
                        <a:t>Learning Session #2</a:t>
                      </a:r>
                    </a:p>
                  </a:txBody>
                  <a:tcPr/>
                </a:tc>
                <a:tc>
                  <a:txBody>
                    <a:bodyPr/>
                    <a:lstStyle/>
                    <a:p>
                      <a:pPr algn="ctr"/>
                      <a:r>
                        <a:rPr lang="en-US" sz="1600" dirty="0"/>
                        <a:t>Learning Session #3</a:t>
                      </a:r>
                    </a:p>
                  </a:txBody>
                  <a:tcPr/>
                </a:tc>
                <a:extLst>
                  <a:ext uri="{0D108BD9-81ED-4DB2-BD59-A6C34878D82A}">
                    <a16:rowId xmlns:a16="http://schemas.microsoft.com/office/drawing/2014/main" val="10000"/>
                  </a:ext>
                </a:extLst>
              </a:tr>
              <a:tr h="370840">
                <a:tc>
                  <a:txBody>
                    <a:bodyPr/>
                    <a:lstStyle/>
                    <a:p>
                      <a:r>
                        <a:rPr lang="en-US" sz="1600" b="1" dirty="0"/>
                        <a:t>CONTENT</a:t>
                      </a:r>
                    </a:p>
                  </a:txBody>
                  <a:tcPr/>
                </a:tc>
                <a:tc>
                  <a:txBody>
                    <a:bodyPr/>
                    <a:lstStyle/>
                    <a:p>
                      <a:r>
                        <a:rPr lang="en-US" sz="1600" b="1" dirty="0"/>
                        <a:t>Quality Improvement Primer </a:t>
                      </a:r>
                      <a:r>
                        <a:rPr lang="en-US" sz="1600" dirty="0"/>
                        <a:t>- </a:t>
                      </a:r>
                    </a:p>
                    <a:p>
                      <a:pPr marL="285750" indent="-285750">
                        <a:buFont typeface="Arial" charset="0"/>
                        <a:buChar char="•"/>
                      </a:pPr>
                      <a:r>
                        <a:rPr lang="en-US" sz="1600" dirty="0"/>
                        <a:t>Guiding Principles</a:t>
                      </a:r>
                    </a:p>
                    <a:p>
                      <a:pPr marL="285750" indent="-285750">
                        <a:buFont typeface="Arial" charset="0"/>
                        <a:buChar char="•"/>
                      </a:pPr>
                      <a:r>
                        <a:rPr lang="en-US" sz="1600" dirty="0"/>
                        <a:t>DMAIC</a:t>
                      </a:r>
                    </a:p>
                    <a:p>
                      <a:pPr marL="285750" indent="-285750">
                        <a:buFont typeface="Arial" charset="0"/>
                        <a:buChar char="•"/>
                      </a:pPr>
                      <a:r>
                        <a:rPr lang="en-US" sz="1600" dirty="0"/>
                        <a:t>Model for Improvement</a:t>
                      </a:r>
                    </a:p>
                    <a:p>
                      <a:pPr marL="285750" indent="-285750">
                        <a:buFont typeface="Arial" charset="0"/>
                        <a:buChar char="•"/>
                      </a:pPr>
                      <a:endParaRPr lang="en-US" sz="1600" dirty="0"/>
                    </a:p>
                    <a:p>
                      <a:r>
                        <a:rPr lang="en-US" sz="1600" b="1" dirty="0"/>
                        <a:t>Data/</a:t>
                      </a:r>
                      <a:r>
                        <a:rPr lang="en-US" sz="1600" b="1" baseline="0" dirty="0"/>
                        <a:t> </a:t>
                      </a:r>
                      <a:r>
                        <a:rPr lang="en-US" sz="1600" b="1" dirty="0"/>
                        <a:t>Measurement Overview</a:t>
                      </a:r>
                    </a:p>
                    <a:p>
                      <a:endParaRPr lang="en-US" sz="1600" b="1" dirty="0"/>
                    </a:p>
                    <a:p>
                      <a:r>
                        <a:rPr lang="en-US" sz="1600" b="1" dirty="0"/>
                        <a:t>Stakeholder Analysis</a:t>
                      </a:r>
                    </a:p>
                    <a:p>
                      <a:endParaRPr lang="en-US" sz="1600" b="1" dirty="0"/>
                    </a:p>
                    <a:p>
                      <a:r>
                        <a:rPr lang="en-US" sz="1600" b="1" dirty="0"/>
                        <a:t>Team Formation</a:t>
                      </a:r>
                    </a:p>
                    <a:p>
                      <a:endParaRPr lang="en-US" sz="1600" b="1" dirty="0"/>
                    </a:p>
                    <a:p>
                      <a:r>
                        <a:rPr lang="en-US" sz="1600" b="1" dirty="0"/>
                        <a:t>Planning for Smart Start / Process Mapping</a:t>
                      </a:r>
                    </a:p>
                    <a:p>
                      <a:r>
                        <a:rPr lang="en-US" sz="16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DEFINE / MEASURE</a:t>
                      </a:r>
                    </a:p>
                    <a:p>
                      <a:r>
                        <a:rPr lang="en-US" sz="1600" b="1" dirty="0"/>
                        <a:t>Process Mapping</a:t>
                      </a:r>
                    </a:p>
                    <a:p>
                      <a:endParaRPr lang="en-US" sz="1600" b="0" dirty="0"/>
                    </a:p>
                    <a:p>
                      <a:r>
                        <a:rPr lang="en-US" sz="1600" b="1" dirty="0"/>
                        <a:t>Brainstorming / Affinity Diagram</a:t>
                      </a:r>
                    </a:p>
                    <a:p>
                      <a:endParaRPr lang="en-US" sz="1600" b="1" dirty="0"/>
                    </a:p>
                    <a:p>
                      <a:r>
                        <a:rPr lang="en-US" sz="1600" b="1" dirty="0"/>
                        <a:t>Prioritize Opportunities for Improvement (OFIs)</a:t>
                      </a:r>
                    </a:p>
                    <a:p>
                      <a:pPr marL="285750" indent="-285750">
                        <a:buFont typeface="Arial" charset="0"/>
                        <a:buChar char="•"/>
                      </a:pPr>
                      <a:r>
                        <a:rPr lang="en-US" sz="1600" dirty="0"/>
                        <a:t>Impact/Effort Grid</a:t>
                      </a:r>
                    </a:p>
                    <a:p>
                      <a:pPr marL="285750" indent="-285750">
                        <a:buFont typeface="Arial" charset="0"/>
                        <a:buChar char="•"/>
                      </a:pPr>
                      <a:endParaRPr lang="en-US" sz="1600" dirty="0"/>
                    </a:p>
                    <a:p>
                      <a:r>
                        <a:rPr lang="en-US" sz="1600" b="1" dirty="0"/>
                        <a:t>Project Outline</a:t>
                      </a:r>
                      <a:endParaRPr lang="en-US" sz="1600" b="1" baseline="0" dirty="0"/>
                    </a:p>
                    <a:p>
                      <a:pPr marL="285750" indent="-285750">
                        <a:buFont typeface="Arial" charset="0"/>
                        <a:buChar char="•"/>
                      </a:pPr>
                      <a:r>
                        <a:rPr lang="en-US" sz="1600" dirty="0"/>
                        <a:t>Problem Statement</a:t>
                      </a:r>
                      <a:r>
                        <a:rPr lang="en-US" sz="1600" baseline="0" dirty="0"/>
                        <a:t> </a:t>
                      </a:r>
                    </a:p>
                    <a:p>
                      <a:pPr marL="285750" indent="-285750">
                        <a:buFont typeface="Arial" charset="0"/>
                        <a:buChar char="•"/>
                      </a:pPr>
                      <a:r>
                        <a:rPr lang="en-US" sz="1600" dirty="0"/>
                        <a:t>Scope</a:t>
                      </a:r>
                    </a:p>
                    <a:p>
                      <a:pPr marL="285750" indent="-285750">
                        <a:buFont typeface="Arial" charset="0"/>
                        <a:buChar char="•"/>
                      </a:pPr>
                      <a:r>
                        <a:rPr lang="en-US" sz="1600" dirty="0"/>
                        <a:t>Aim Statement / Metric</a:t>
                      </a:r>
                    </a:p>
                    <a:p>
                      <a:endParaRPr lang="en-US" sz="1600" b="1" dirty="0"/>
                    </a:p>
                    <a:p>
                      <a:r>
                        <a:rPr lang="en-US" sz="1600" b="1" dirty="0"/>
                        <a:t>Elevator Speech</a:t>
                      </a:r>
                    </a:p>
                    <a:p>
                      <a:endParaRPr lang="en-US" sz="1600" b="1" dirty="0"/>
                    </a:p>
                    <a:p>
                      <a:r>
                        <a:rPr lang="en-US" sz="1600" b="1" dirty="0"/>
                        <a:t>Action Plan</a:t>
                      </a:r>
                    </a:p>
                    <a:p>
                      <a:endParaRPr lang="en-US" sz="1600" b="1" dirty="0"/>
                    </a:p>
                    <a:p>
                      <a:r>
                        <a:rPr lang="en-US" sz="1600" b="1" dirty="0"/>
                        <a:t>Communication Plan</a:t>
                      </a:r>
                    </a:p>
                    <a:p>
                      <a:r>
                        <a:rPr lang="en-US" sz="16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Quality</a:t>
                      </a:r>
                      <a:r>
                        <a:rPr lang="en-US" sz="1600" b="1" baseline="0" dirty="0"/>
                        <a:t> Improvement</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b="0" dirty="0"/>
                        <a:t>Review Smart Start Outputs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b="0" dirty="0"/>
                        <a:t>PDCA Overview</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Project</a:t>
                      </a:r>
                      <a:r>
                        <a:rPr lang="en-US" sz="1600" b="1" baseline="0" dirty="0">
                          <a:solidFill>
                            <a:schemeClr val="tx1"/>
                          </a:solidFill>
                        </a:rPr>
                        <a:t> </a:t>
                      </a:r>
                      <a:r>
                        <a:rPr lang="en-US" sz="1600" b="1" dirty="0">
                          <a:solidFill>
                            <a:schemeClr val="tx1"/>
                          </a:solidFill>
                        </a:rPr>
                        <a:t>Mgmt.</a:t>
                      </a:r>
                    </a:p>
                    <a:p>
                      <a:endParaRPr lang="en-US" sz="1600" b="1" dirty="0">
                        <a:solidFill>
                          <a:schemeClr val="tx1"/>
                        </a:solidFill>
                      </a:endParaRPr>
                    </a:p>
                    <a:p>
                      <a:r>
                        <a:rPr lang="en-US" sz="1600" b="1" dirty="0">
                          <a:solidFill>
                            <a:schemeClr val="tx1"/>
                          </a:solidFill>
                        </a:rPr>
                        <a:t>Change Mgmt.</a:t>
                      </a:r>
                    </a:p>
                    <a:p>
                      <a:endParaRPr lang="en-US" sz="1600" b="1" dirty="0"/>
                    </a:p>
                    <a:p>
                      <a:r>
                        <a:rPr lang="en-US" sz="1600" b="1" dirty="0">
                          <a:solidFill>
                            <a:schemeClr val="tx1"/>
                          </a:solidFill>
                        </a:rPr>
                        <a:t>Voice of Customer</a:t>
                      </a:r>
                    </a:p>
                    <a:p>
                      <a:endParaRPr lang="en-US" sz="1600" b="1" dirty="0">
                        <a:solidFill>
                          <a:schemeClr val="tx1"/>
                        </a:solidFill>
                      </a:endParaRPr>
                    </a:p>
                    <a:p>
                      <a:r>
                        <a:rPr lang="en-US" sz="1600" b="1" dirty="0">
                          <a:solidFill>
                            <a:schemeClr val="tx1"/>
                          </a:solidFill>
                        </a:rPr>
                        <a:t>Critical to Quality</a:t>
                      </a:r>
                    </a:p>
                    <a:p>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Data/Measurement</a:t>
                      </a:r>
                      <a:endParaRPr lang="en-US" sz="1600" b="1" dirty="0">
                        <a:solidFill>
                          <a:schemeClr val="tx1"/>
                        </a:solidFill>
                      </a:endParaRPr>
                    </a:p>
                    <a:p>
                      <a:endParaRPr lang="en-US" sz="1600" b="1" dirty="0">
                        <a:solidFill>
                          <a:srgbClr val="FF0000"/>
                        </a:solidFill>
                      </a:endParaRPr>
                    </a:p>
                    <a:p>
                      <a:r>
                        <a:rPr lang="en-US" sz="1600" b="1" dirty="0">
                          <a:solidFill>
                            <a:srgbClr val="FF0000"/>
                          </a:solidFill>
                        </a:rPr>
                        <a:t>ANALYZE</a:t>
                      </a:r>
                      <a:r>
                        <a:rPr lang="en-US" sz="1600" b="1" dirty="0"/>
                        <a:t> </a:t>
                      </a:r>
                    </a:p>
                    <a:p>
                      <a:r>
                        <a:rPr lang="en-US" sz="1600" b="1" dirty="0"/>
                        <a:t>5</a:t>
                      </a:r>
                      <a:r>
                        <a:rPr lang="en-US" sz="1600" b="1" baseline="0" dirty="0"/>
                        <a:t> Whys, Cause &amp; Effect Diagram, Pareto</a:t>
                      </a:r>
                      <a:r>
                        <a:rPr lang="en-US" sz="1600" dirty="0"/>
                        <a:t> </a:t>
                      </a:r>
                      <a:r>
                        <a:rPr lang="en-US" sz="1600" b="1" dirty="0"/>
                        <a:t>Diagram, Spaghetti Diagram, Run Charts/Control Charts</a:t>
                      </a:r>
                    </a:p>
                  </a:txBody>
                  <a:tcPr/>
                </a:tc>
                <a:tc>
                  <a:txBody>
                    <a:bodyPr/>
                    <a:lstStyle/>
                    <a:p>
                      <a:r>
                        <a:rPr lang="en-US" sz="1600" b="1" dirty="0">
                          <a:solidFill>
                            <a:srgbClr val="FF0000"/>
                          </a:solidFill>
                        </a:rPr>
                        <a:t>IMPROVE</a:t>
                      </a:r>
                      <a:r>
                        <a:rPr lang="en-US" sz="1600" dirty="0"/>
                        <a:t> </a:t>
                      </a:r>
                      <a:r>
                        <a:rPr lang="en-US" sz="1600" b="1" dirty="0"/>
                        <a:t>Simulation</a:t>
                      </a:r>
                      <a:endParaRPr lang="en-US" sz="1600" b="0" dirty="0"/>
                    </a:p>
                    <a:p>
                      <a:pPr marL="285750" indent="-285750">
                        <a:buFont typeface="Arial" charset="0"/>
                        <a:buChar char="•"/>
                      </a:pPr>
                      <a:r>
                        <a:rPr lang="en-US" sz="1600" dirty="0"/>
                        <a:t>Before/After</a:t>
                      </a:r>
                    </a:p>
                    <a:p>
                      <a:endParaRPr lang="en-US" sz="1600" b="1" dirty="0"/>
                    </a:p>
                    <a:p>
                      <a:r>
                        <a:rPr lang="en-US" sz="1600" b="1" dirty="0"/>
                        <a:t>PDCA / Small Test of Change</a:t>
                      </a:r>
                    </a:p>
                    <a:p>
                      <a:endParaRPr lang="en-US" sz="1600" b="1" dirty="0"/>
                    </a:p>
                    <a:p>
                      <a:r>
                        <a:rPr lang="en-US" sz="1600" b="1" dirty="0">
                          <a:solidFill>
                            <a:schemeClr val="tx1"/>
                          </a:solidFill>
                        </a:rPr>
                        <a:t>Lean</a:t>
                      </a:r>
                    </a:p>
                    <a:p>
                      <a:pPr marL="285750" indent="-285750">
                        <a:buFont typeface="Arial" charset="0"/>
                        <a:buChar char="•"/>
                      </a:pPr>
                      <a:r>
                        <a:rPr lang="en-US" sz="1600" b="0" dirty="0">
                          <a:solidFill>
                            <a:schemeClr val="tx1"/>
                          </a:solidFill>
                        </a:rPr>
                        <a:t>5S</a:t>
                      </a:r>
                      <a:endParaRPr lang="en-US" sz="1600" b="0" dirty="0"/>
                    </a:p>
                    <a:p>
                      <a:pPr marL="285750" indent="-285750">
                        <a:buFont typeface="Arial" charset="0"/>
                        <a:buChar char="•"/>
                      </a:pPr>
                      <a:r>
                        <a:rPr lang="en-US" sz="1600" b="0" dirty="0"/>
                        <a:t>Visual Management</a:t>
                      </a:r>
                    </a:p>
                    <a:p>
                      <a:pPr marL="285750" indent="-285750">
                        <a:buFont typeface="Arial" charset="0"/>
                        <a:buChar char="•"/>
                      </a:pPr>
                      <a:r>
                        <a:rPr lang="en-US" sz="1600" b="0" dirty="0"/>
                        <a:t>Physical Layout</a:t>
                      </a:r>
                    </a:p>
                    <a:p>
                      <a:endParaRPr lang="en-US" sz="1600" b="1" dirty="0">
                        <a:solidFill>
                          <a:schemeClr val="tx1"/>
                        </a:solidFill>
                      </a:endParaRPr>
                    </a:p>
                    <a:p>
                      <a:r>
                        <a:rPr lang="en-US" sz="1600" b="1" dirty="0">
                          <a:solidFill>
                            <a:schemeClr val="tx1"/>
                          </a:solidFill>
                        </a:rPr>
                        <a:t>Standardized Work</a:t>
                      </a:r>
                    </a:p>
                    <a:p>
                      <a:endParaRPr lang="en-US" sz="1600" b="1" dirty="0">
                        <a:solidFill>
                          <a:schemeClr val="tx1"/>
                        </a:solidFill>
                      </a:endParaRPr>
                    </a:p>
                    <a:p>
                      <a:r>
                        <a:rPr lang="en-US" sz="1600" b="1" dirty="0">
                          <a:solidFill>
                            <a:schemeClr val="tx1"/>
                          </a:solidFill>
                        </a:rPr>
                        <a:t>Future State Process Map</a:t>
                      </a:r>
                    </a:p>
                    <a:p>
                      <a:endParaRPr lang="en-US" sz="1600" b="1" dirty="0">
                        <a:solidFill>
                          <a:schemeClr val="tx1"/>
                        </a:solidFill>
                      </a:endParaRPr>
                    </a:p>
                    <a:p>
                      <a:r>
                        <a:rPr lang="en-US" sz="1600" b="1" dirty="0">
                          <a:solidFill>
                            <a:schemeClr val="tx1"/>
                          </a:solidFill>
                        </a:rPr>
                        <a:t>Data Display</a:t>
                      </a:r>
                    </a:p>
                    <a:p>
                      <a:endParaRPr lang="en-US" sz="1600" dirty="0"/>
                    </a:p>
                  </a:txBody>
                  <a:tcPr/>
                </a:tc>
                <a:tc>
                  <a:txBody>
                    <a:bodyPr/>
                    <a:lstStyle/>
                    <a:p>
                      <a:r>
                        <a:rPr lang="en-US" sz="1600" b="1" dirty="0">
                          <a:solidFill>
                            <a:srgbClr val="FF0000"/>
                          </a:solidFill>
                        </a:rPr>
                        <a:t>CONTROL</a:t>
                      </a:r>
                    </a:p>
                    <a:p>
                      <a:r>
                        <a:rPr lang="en-US" sz="1600" b="1" dirty="0"/>
                        <a:t>Process Owner Transfer</a:t>
                      </a:r>
                    </a:p>
                    <a:p>
                      <a:endParaRPr lang="en-US" sz="1600" dirty="0"/>
                    </a:p>
                    <a:p>
                      <a:r>
                        <a:rPr lang="en-US" sz="1600" b="1" dirty="0"/>
                        <a:t>Control Plan</a:t>
                      </a:r>
                    </a:p>
                    <a:p>
                      <a:endParaRPr lang="en-US" sz="1600" dirty="0"/>
                    </a:p>
                    <a:p>
                      <a:r>
                        <a:rPr lang="en-US" sz="1600" b="1" dirty="0"/>
                        <a:t>Result Communication</a:t>
                      </a:r>
                    </a:p>
                    <a:p>
                      <a:pPr marL="285750" indent="-285750">
                        <a:buFont typeface="Arial" charset="0"/>
                        <a:buChar char="•"/>
                      </a:pPr>
                      <a:r>
                        <a:rPr lang="en-US" sz="1600" dirty="0"/>
                        <a:t>Final Report</a:t>
                      </a:r>
                      <a:endParaRPr lang="en-US" sz="1600" baseline="0" dirty="0"/>
                    </a:p>
                    <a:p>
                      <a:pPr marL="285750" indent="-285750">
                        <a:buFont typeface="Arial" charset="0"/>
                        <a:buChar char="•"/>
                      </a:pPr>
                      <a:r>
                        <a:rPr lang="en-US" sz="1600" dirty="0"/>
                        <a:t>Storyboard</a:t>
                      </a:r>
                    </a:p>
                    <a:p>
                      <a:pPr marL="285750" indent="-285750">
                        <a:buFont typeface="Arial" charset="0"/>
                        <a:buChar char="•"/>
                      </a:pPr>
                      <a:r>
                        <a:rPr lang="en-US" sz="1600" b="0" dirty="0">
                          <a:solidFill>
                            <a:schemeClr val="tx1"/>
                          </a:solidFill>
                        </a:rPr>
                        <a:t>Presentation</a:t>
                      </a:r>
                    </a:p>
                    <a:p>
                      <a:endParaRPr lang="en-US" sz="1600" b="0" dirty="0">
                        <a:solidFill>
                          <a:schemeClr val="tx1"/>
                        </a:solidFill>
                      </a:endParaRPr>
                    </a:p>
                    <a:p>
                      <a:r>
                        <a:rPr lang="en-US" sz="1600" b="1" dirty="0"/>
                        <a:t>Spread Best Practices</a:t>
                      </a:r>
                    </a:p>
                    <a:p>
                      <a:endParaRPr lang="en-US" sz="1600" b="1" dirty="0"/>
                    </a:p>
                    <a:p>
                      <a:r>
                        <a:rPr lang="en-US" sz="1600" b="1" dirty="0"/>
                        <a:t>Celebrate Success</a:t>
                      </a:r>
                    </a:p>
                    <a:p>
                      <a:endParaRPr lang="en-US" sz="1600" b="1" dirty="0"/>
                    </a:p>
                    <a:p>
                      <a:r>
                        <a:rPr lang="en-US" sz="1600" b="1" dirty="0"/>
                        <a:t>Additional Tools</a:t>
                      </a:r>
                      <a:endParaRPr lang="en-US" sz="1600" b="1" baseline="0" dirty="0"/>
                    </a:p>
                    <a:p>
                      <a:pPr marL="285750" indent="-285750">
                        <a:buFont typeface="Arial" charset="0"/>
                        <a:buChar char="•"/>
                      </a:pPr>
                      <a:r>
                        <a:rPr lang="en-US" sz="1600" b="0" dirty="0">
                          <a:solidFill>
                            <a:schemeClr val="tx1"/>
                          </a:solidFill>
                        </a:rPr>
                        <a:t>Chart Review</a:t>
                      </a:r>
                    </a:p>
                    <a:p>
                      <a:pPr marL="285750" indent="-285750">
                        <a:buFont typeface="Arial" charset="0"/>
                        <a:buChar char="•"/>
                      </a:pPr>
                      <a:r>
                        <a:rPr lang="en-US" sz="1600" dirty="0"/>
                        <a:t>Avoiding Pitfalls</a:t>
                      </a:r>
                    </a:p>
                    <a:p>
                      <a:endParaRPr lang="en-US" sz="1600" dirty="0"/>
                    </a:p>
                  </a:txBody>
                  <a:tcPr/>
                </a:tc>
                <a:extLst>
                  <a:ext uri="{0D108BD9-81ED-4DB2-BD59-A6C34878D82A}">
                    <a16:rowId xmlns:a16="http://schemas.microsoft.com/office/drawing/2014/main" val="10001"/>
                  </a:ext>
                </a:extLst>
              </a:tr>
            </a:tbl>
          </a:graphicData>
        </a:graphic>
      </p:graphicFrame>
      <p:sp>
        <p:nvSpPr>
          <p:cNvPr id="3" name="Donut 2">
            <a:extLst>
              <a:ext uri="{FF2B5EF4-FFF2-40B4-BE49-F238E27FC236}">
                <a16:creationId xmlns:a16="http://schemas.microsoft.com/office/drawing/2014/main" id="{01EDB990-C636-2F48-B95F-242527588848}"/>
              </a:ext>
            </a:extLst>
          </p:cNvPr>
          <p:cNvSpPr/>
          <p:nvPr/>
        </p:nvSpPr>
        <p:spPr>
          <a:xfrm>
            <a:off x="8894998" y="96286"/>
            <a:ext cx="3083859" cy="6426434"/>
          </a:xfrm>
          <a:prstGeom prst="donut">
            <a:avLst>
              <a:gd name="adj" fmla="val 3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420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A15C-9C20-CE48-B748-DFB1F320C0F2}"/>
              </a:ext>
            </a:extLst>
          </p:cNvPr>
          <p:cNvSpPr>
            <a:spLocks noGrp="1"/>
          </p:cNvSpPr>
          <p:nvPr>
            <p:ph type="title"/>
          </p:nvPr>
        </p:nvSpPr>
        <p:spPr/>
        <p:txBody>
          <a:bodyPr/>
          <a:lstStyle/>
          <a:p>
            <a:r>
              <a:rPr lang="en-US" dirty="0"/>
              <a:t>IHI Video: Control Phase</a:t>
            </a:r>
          </a:p>
        </p:txBody>
      </p:sp>
      <p:pic>
        <p:nvPicPr>
          <p:cNvPr id="7" name="David Williams: Is there a secret to sustaining improvements?">
            <a:hlinkClick r:id="" action="ppaction://media"/>
            <a:extLst>
              <a:ext uri="{FF2B5EF4-FFF2-40B4-BE49-F238E27FC236}">
                <a16:creationId xmlns:a16="http://schemas.microsoft.com/office/drawing/2014/main" id="{05F36BF2-BE4C-CE48-8B9D-EAAF5384DADF}"/>
              </a:ext>
            </a:extLst>
          </p:cNvPr>
          <p:cNvPicPr>
            <a:picLocks noGrp="1" noRot="1" noChangeAspect="1"/>
          </p:cNvPicPr>
          <p:nvPr>
            <p:ph idx="1"/>
            <a:videoFile r:link="rId1"/>
          </p:nvPr>
        </p:nvPicPr>
        <p:blipFill>
          <a:blip r:embed="rId3"/>
          <a:stretch>
            <a:fillRect/>
          </a:stretch>
        </p:blipFill>
        <p:spPr>
          <a:xfrm>
            <a:off x="1665112" y="1346200"/>
            <a:ext cx="9149643" cy="5146675"/>
          </a:xfrm>
          <a:prstGeom prst="rect">
            <a:avLst/>
          </a:prstGeom>
        </p:spPr>
      </p:pic>
    </p:spTree>
    <p:extLst>
      <p:ext uri="{BB962C8B-B14F-4D97-AF65-F5344CB8AC3E}">
        <p14:creationId xmlns:p14="http://schemas.microsoft.com/office/powerpoint/2010/main" val="35388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a:t>
            </a:r>
          </a:p>
        </p:txBody>
      </p:sp>
      <p:sp>
        <p:nvSpPr>
          <p:cNvPr id="3" name="Text Placeholder 2"/>
          <p:cNvSpPr>
            <a:spLocks noGrp="1"/>
          </p:cNvSpPr>
          <p:nvPr>
            <p:ph type="body" idx="1"/>
          </p:nvPr>
        </p:nvSpPr>
        <p:spPr/>
        <p:txBody>
          <a:bodyPr/>
          <a:lstStyle/>
          <a:p>
            <a:r>
              <a:rPr lang="en-US" dirty="0"/>
              <a:t>Objectives</a:t>
            </a:r>
          </a:p>
        </p:txBody>
      </p:sp>
      <p:sp>
        <p:nvSpPr>
          <p:cNvPr id="4" name="Content Placeholder 3"/>
          <p:cNvSpPr>
            <a:spLocks noGrp="1"/>
          </p:cNvSpPr>
          <p:nvPr>
            <p:ph sz="half" idx="2"/>
          </p:nvPr>
        </p:nvSpPr>
        <p:spPr/>
        <p:txBody>
          <a:bodyPr/>
          <a:lstStyle/>
          <a:p>
            <a:r>
              <a:rPr lang="en-US" b="1" dirty="0"/>
              <a:t>Ensure sustainability</a:t>
            </a:r>
          </a:p>
          <a:p>
            <a:pPr lvl="1"/>
            <a:r>
              <a:rPr lang="en-US" dirty="0"/>
              <a:t>Hand over to process owner</a:t>
            </a:r>
          </a:p>
          <a:p>
            <a:pPr lvl="1"/>
            <a:r>
              <a:rPr lang="en-US" dirty="0"/>
              <a:t>Control Plan</a:t>
            </a:r>
          </a:p>
          <a:p>
            <a:r>
              <a:rPr lang="en-US" b="1" dirty="0"/>
              <a:t>Communicate</a:t>
            </a:r>
          </a:p>
          <a:p>
            <a:pPr lvl="1"/>
            <a:r>
              <a:rPr lang="en-US" dirty="0"/>
              <a:t>Document the project</a:t>
            </a:r>
          </a:p>
          <a:p>
            <a:pPr lvl="1"/>
            <a:r>
              <a:rPr lang="en-US" dirty="0"/>
              <a:t>Share results</a:t>
            </a:r>
          </a:p>
          <a:p>
            <a:r>
              <a:rPr lang="en-US" b="1" dirty="0"/>
              <a:t>Spread Improvement</a:t>
            </a:r>
          </a:p>
          <a:p>
            <a:r>
              <a:rPr lang="en-US" b="1" dirty="0"/>
              <a:t>Celebrate</a:t>
            </a:r>
          </a:p>
        </p:txBody>
      </p:sp>
      <p:sp>
        <p:nvSpPr>
          <p:cNvPr id="5" name="Text Placeholder 4"/>
          <p:cNvSpPr>
            <a:spLocks noGrp="1"/>
          </p:cNvSpPr>
          <p:nvPr>
            <p:ph type="body" sz="quarter" idx="3"/>
          </p:nvPr>
        </p:nvSpPr>
        <p:spPr/>
        <p:txBody>
          <a:bodyPr/>
          <a:lstStyle/>
          <a:p>
            <a:r>
              <a:rPr lang="en-US"/>
              <a:t>Tools</a:t>
            </a:r>
          </a:p>
        </p:txBody>
      </p:sp>
      <p:sp>
        <p:nvSpPr>
          <p:cNvPr id="6" name="Content Placeholder 5"/>
          <p:cNvSpPr>
            <a:spLocks noGrp="1"/>
          </p:cNvSpPr>
          <p:nvPr>
            <p:ph sz="quarter" idx="4"/>
          </p:nvPr>
        </p:nvSpPr>
        <p:spPr/>
        <p:txBody>
          <a:bodyPr/>
          <a:lstStyle/>
          <a:p>
            <a:endParaRPr lang="en-US" dirty="0"/>
          </a:p>
          <a:p>
            <a:r>
              <a:rPr lang="en-US" dirty="0"/>
              <a:t>Control Plan</a:t>
            </a:r>
          </a:p>
          <a:p>
            <a:r>
              <a:rPr lang="en-US" dirty="0"/>
              <a:t>Audit/Performance Dashboard</a:t>
            </a:r>
          </a:p>
          <a:p>
            <a:endParaRPr lang="en-US" dirty="0"/>
          </a:p>
          <a:p>
            <a:r>
              <a:rPr lang="en-US" dirty="0"/>
              <a:t>Project closure documentation</a:t>
            </a:r>
          </a:p>
          <a:p>
            <a:endParaRPr lang="en-US" dirty="0"/>
          </a:p>
        </p:txBody>
      </p:sp>
      <p:grpSp>
        <p:nvGrpSpPr>
          <p:cNvPr id="7" name="Group 2"/>
          <p:cNvGrpSpPr>
            <a:grpSpLocks/>
          </p:cNvGrpSpPr>
          <p:nvPr/>
        </p:nvGrpSpPr>
        <p:grpSpPr bwMode="auto">
          <a:xfrm>
            <a:off x="2764972" y="493713"/>
            <a:ext cx="8967788" cy="1058862"/>
            <a:chOff x="45" y="778"/>
            <a:chExt cx="5649" cy="667"/>
          </a:xfrm>
        </p:grpSpPr>
        <p:sp>
          <p:nvSpPr>
            <p:cNvPr id="8" name="Freeform 3"/>
            <p:cNvSpPr>
              <a:spLocks/>
            </p:cNvSpPr>
            <p:nvPr/>
          </p:nvSpPr>
          <p:spPr bwMode="blackWhite">
            <a:xfrm>
              <a:off x="45"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9" name="Rectangle 4"/>
            <p:cNvSpPr>
              <a:spLocks noChangeArrowheads="1"/>
            </p:cNvSpPr>
            <p:nvPr/>
          </p:nvSpPr>
          <p:spPr bwMode="blackWhite">
            <a:xfrm>
              <a:off x="286" y="1003"/>
              <a:ext cx="593"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Define</a:t>
              </a:r>
            </a:p>
          </p:txBody>
        </p:sp>
        <p:sp>
          <p:nvSpPr>
            <p:cNvPr id="10" name="Freeform 5"/>
            <p:cNvSpPr>
              <a:spLocks/>
            </p:cNvSpPr>
            <p:nvPr/>
          </p:nvSpPr>
          <p:spPr bwMode="blackWhite">
            <a:xfrm>
              <a:off x="117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solidFill>
                <a:schemeClr val="accent1"/>
              </a:solidFill>
              <a:round/>
              <a:headEnd/>
              <a:tailEnd/>
            </a:ln>
          </p:spPr>
          <p:txBody>
            <a:bodyPr/>
            <a:lstStyle/>
            <a:p>
              <a:endParaRPr lang="en-US"/>
            </a:p>
          </p:txBody>
        </p:sp>
        <p:sp>
          <p:nvSpPr>
            <p:cNvPr id="11" name="Rectangle 6"/>
            <p:cNvSpPr>
              <a:spLocks noChangeArrowheads="1"/>
            </p:cNvSpPr>
            <p:nvPr/>
          </p:nvSpPr>
          <p:spPr bwMode="blackWhite">
            <a:xfrm>
              <a:off x="1379" y="1003"/>
              <a:ext cx="788"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Measure</a:t>
              </a:r>
            </a:p>
          </p:txBody>
        </p:sp>
        <p:sp>
          <p:nvSpPr>
            <p:cNvPr id="12" name="Freeform 7"/>
            <p:cNvSpPr>
              <a:spLocks/>
            </p:cNvSpPr>
            <p:nvPr/>
          </p:nvSpPr>
          <p:spPr bwMode="blackWhite">
            <a:xfrm>
              <a:off x="2358"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13" name="Rectangle 8"/>
            <p:cNvSpPr>
              <a:spLocks noChangeArrowheads="1"/>
            </p:cNvSpPr>
            <p:nvPr/>
          </p:nvSpPr>
          <p:spPr bwMode="blackWhite">
            <a:xfrm>
              <a:off x="2564" y="999"/>
              <a:ext cx="733"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Analyze</a:t>
              </a:r>
            </a:p>
          </p:txBody>
        </p:sp>
        <p:sp>
          <p:nvSpPr>
            <p:cNvPr id="14" name="Freeform 9"/>
            <p:cNvSpPr>
              <a:spLocks/>
            </p:cNvSpPr>
            <p:nvPr/>
          </p:nvSpPr>
          <p:spPr bwMode="blackWhite">
            <a:xfrm>
              <a:off x="350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15" name="Rectangle 10"/>
            <p:cNvSpPr>
              <a:spLocks noChangeArrowheads="1"/>
            </p:cNvSpPr>
            <p:nvPr/>
          </p:nvSpPr>
          <p:spPr bwMode="blackWhite">
            <a:xfrm>
              <a:off x="3664" y="1000"/>
              <a:ext cx="754" cy="233"/>
            </a:xfrm>
            <a:prstGeom prst="rect">
              <a:avLst/>
            </a:prstGeom>
            <a:noFill/>
            <a:ln w="9525">
              <a:noFill/>
              <a:miter lim="800000"/>
              <a:headEnd/>
              <a:tailEnd/>
            </a:ln>
          </p:spPr>
          <p:txBody>
            <a:bodyPr wrap="none" lIns="0" tIns="0" rIns="0" bIns="0">
              <a:spAutoFit/>
            </a:bodyPr>
            <a:lstStyle/>
            <a:p>
              <a:pPr eaLnBrk="0" hangingPunct="0"/>
              <a:r>
                <a:rPr lang="en-US" sz="2400" b="1" dirty="0">
                  <a:solidFill>
                    <a:schemeClr val="bg1"/>
                  </a:solidFill>
                  <a:latin typeface="Arial" charset="0"/>
                </a:rPr>
                <a:t>Improve</a:t>
              </a:r>
            </a:p>
          </p:txBody>
        </p:sp>
        <p:sp>
          <p:nvSpPr>
            <p:cNvPr id="16" name="Freeform 11"/>
            <p:cNvSpPr>
              <a:spLocks/>
            </p:cNvSpPr>
            <p:nvPr/>
          </p:nvSpPr>
          <p:spPr bwMode="blackWhite">
            <a:xfrm>
              <a:off x="4601"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chemeClr val="accent1"/>
            </a:solidFill>
            <a:ln w="9525">
              <a:noFill/>
              <a:round/>
              <a:headEnd/>
              <a:tailEnd/>
            </a:ln>
          </p:spPr>
          <p:txBody>
            <a:bodyPr/>
            <a:lstStyle/>
            <a:p>
              <a:endParaRPr lang="en-US"/>
            </a:p>
          </p:txBody>
        </p:sp>
        <p:sp>
          <p:nvSpPr>
            <p:cNvPr id="17" name="Rectangle 12"/>
            <p:cNvSpPr>
              <a:spLocks noChangeArrowheads="1"/>
            </p:cNvSpPr>
            <p:nvPr/>
          </p:nvSpPr>
          <p:spPr bwMode="blackWhite">
            <a:xfrm>
              <a:off x="4857" y="1000"/>
              <a:ext cx="689" cy="233"/>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E67327"/>
                  </a:solidFill>
                  <a:latin typeface="Arial" charset="0"/>
                </a:rPr>
                <a:t>Control</a:t>
              </a:r>
            </a:p>
          </p:txBody>
        </p:sp>
      </p:grpSp>
      <p:sp>
        <p:nvSpPr>
          <p:cNvPr id="18" name="Donut 17">
            <a:extLst>
              <a:ext uri="{FF2B5EF4-FFF2-40B4-BE49-F238E27FC236}">
                <a16:creationId xmlns:a16="http://schemas.microsoft.com/office/drawing/2014/main" id="{34E3A681-1912-B842-A39F-DE55A47E9655}"/>
              </a:ext>
            </a:extLst>
          </p:cNvPr>
          <p:cNvSpPr/>
          <p:nvPr/>
        </p:nvSpPr>
        <p:spPr>
          <a:xfrm>
            <a:off x="0" y="1577974"/>
            <a:ext cx="6268175" cy="2493818"/>
          </a:xfrm>
          <a:prstGeom prst="donut">
            <a:avLst>
              <a:gd name="adj" fmla="val 61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8899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05000" y="261258"/>
            <a:ext cx="8377238" cy="635452"/>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gn="ctr" eaLnBrk="1" hangingPunct="1">
              <a:spcBef>
                <a:spcPct val="0"/>
              </a:spcBef>
              <a:buClrTx/>
              <a:buFontTx/>
              <a:buNone/>
              <a:defRPr/>
            </a:pPr>
            <a:r>
              <a:rPr lang="en-US" altLang="en-US" sz="3600" dirty="0">
                <a:solidFill>
                  <a:schemeClr val="tx2"/>
                </a:solidFill>
              </a:rPr>
              <a:t>Project Deliverables</a:t>
            </a:r>
          </a:p>
        </p:txBody>
      </p:sp>
      <p:sp>
        <p:nvSpPr>
          <p:cNvPr id="7171" name="AutoShape 3"/>
          <p:cNvSpPr>
            <a:spLocks noChangeArrowheads="1"/>
          </p:cNvSpPr>
          <p:nvPr/>
        </p:nvSpPr>
        <p:spPr bwMode="auto">
          <a:xfrm>
            <a:off x="1622425" y="1117600"/>
            <a:ext cx="2597150" cy="523862"/>
          </a:xfrm>
          <a:prstGeom prst="homePlate">
            <a:avLst>
              <a:gd name="adj" fmla="val 164257"/>
            </a:avLst>
          </a:prstGeom>
          <a:solidFill>
            <a:schemeClr val="accent1"/>
          </a:solidFill>
          <a:ln w="9525">
            <a:solidFill>
              <a:schemeClr val="accent2"/>
            </a:solidFill>
            <a:miter lim="800000"/>
            <a:headEnd/>
            <a:tailEnd/>
          </a:ln>
          <a:effectLst/>
          <a:extLst/>
        </p:spPr>
        <p:txBody>
          <a:bodyPr lIns="92075" tIns="46038" rIns="92075" bIns="46038">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gn="ctr">
              <a:lnSpc>
                <a:spcPct val="100000"/>
              </a:lnSpc>
              <a:spcBef>
                <a:spcPct val="0"/>
              </a:spcBef>
              <a:buClrTx/>
              <a:buFontTx/>
              <a:buNone/>
              <a:defRPr/>
            </a:pPr>
            <a:r>
              <a:rPr lang="en-US" altLang="en-US" sz="1400" i="1" dirty="0"/>
              <a:t>On-Site / Session 1</a:t>
            </a:r>
          </a:p>
          <a:p>
            <a:pPr algn="ctr">
              <a:lnSpc>
                <a:spcPct val="100000"/>
              </a:lnSpc>
              <a:spcBef>
                <a:spcPct val="0"/>
              </a:spcBef>
              <a:buClrTx/>
              <a:buFontTx/>
              <a:buNone/>
              <a:defRPr/>
            </a:pPr>
            <a:r>
              <a:rPr lang="en-US" altLang="en-US" sz="1400" i="1" dirty="0">
                <a:solidFill>
                  <a:schemeClr val="bg1"/>
                </a:solidFill>
              </a:rPr>
              <a:t>DEFINE / MEASURE</a:t>
            </a:r>
          </a:p>
        </p:txBody>
      </p:sp>
      <p:sp>
        <p:nvSpPr>
          <p:cNvPr id="7172" name="Rectangle 4"/>
          <p:cNvSpPr>
            <a:spLocks noChangeArrowheads="1"/>
          </p:cNvSpPr>
          <p:nvPr/>
        </p:nvSpPr>
        <p:spPr bwMode="auto">
          <a:xfrm>
            <a:off x="1502230" y="1828801"/>
            <a:ext cx="3037113" cy="415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lvl1pPr marL="177800" indent="-177800" eaLnBrk="0" hangingPunct="0">
              <a:lnSpc>
                <a:spcPct val="90000"/>
              </a:lnSpc>
              <a:spcBef>
                <a:spcPct val="40000"/>
              </a:spcBef>
              <a:buClr>
                <a:schemeClr val="accent1"/>
              </a:buClr>
              <a:buChar char="•"/>
              <a:defRPr sz="3200" b="1">
                <a:solidFill>
                  <a:schemeClr val="tx1"/>
                </a:solidFill>
                <a:latin typeface="Arial" charset="0"/>
              </a:defRPr>
            </a:lvl1pPr>
            <a:lvl2pPr marL="520700" indent="-22860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nSpc>
                <a:spcPct val="110000"/>
              </a:lnSpc>
              <a:spcBef>
                <a:spcPct val="0"/>
              </a:spcBef>
              <a:buClrTx/>
              <a:buSzPct val="75000"/>
              <a:buFont typeface="Wingdings" charset="2"/>
              <a:buChar char="q"/>
              <a:defRPr/>
            </a:pPr>
            <a:r>
              <a:rPr lang="en-US" altLang="en-US" sz="1600" b="0" dirty="0"/>
              <a:t>Identify Stakeholders </a:t>
            </a:r>
          </a:p>
          <a:p>
            <a:pPr>
              <a:lnSpc>
                <a:spcPct val="110000"/>
              </a:lnSpc>
              <a:spcBef>
                <a:spcPct val="0"/>
              </a:spcBef>
              <a:buClrTx/>
              <a:buSzPct val="75000"/>
              <a:buFont typeface="Wingdings" charset="2"/>
              <a:buChar char="q"/>
              <a:defRPr/>
            </a:pPr>
            <a:r>
              <a:rPr lang="en-US" altLang="en-US" sz="1600" b="0" dirty="0"/>
              <a:t>Map the Process (Current State)</a:t>
            </a:r>
          </a:p>
          <a:p>
            <a:pPr>
              <a:lnSpc>
                <a:spcPct val="110000"/>
              </a:lnSpc>
              <a:spcBef>
                <a:spcPct val="0"/>
              </a:spcBef>
              <a:buClrTx/>
              <a:buSzPct val="75000"/>
              <a:buFont typeface="Wingdings" charset="2"/>
              <a:buChar char="q"/>
              <a:defRPr/>
            </a:pPr>
            <a:r>
              <a:rPr lang="en-US" altLang="en-US" sz="1600" b="0" dirty="0"/>
              <a:t>Identify / Prioritize Opportunities</a:t>
            </a:r>
          </a:p>
          <a:p>
            <a:pPr>
              <a:lnSpc>
                <a:spcPct val="110000"/>
              </a:lnSpc>
              <a:spcBef>
                <a:spcPct val="0"/>
              </a:spcBef>
              <a:buClrTx/>
              <a:buSzPct val="75000"/>
              <a:buFont typeface="Wingdings" charset="2"/>
              <a:buChar char="q"/>
              <a:defRPr/>
            </a:pPr>
            <a:r>
              <a:rPr lang="en-US" altLang="en-US" sz="1600" b="0" dirty="0"/>
              <a:t>Action Plan</a:t>
            </a:r>
          </a:p>
          <a:p>
            <a:pPr marL="177800" lvl="1" indent="-177800">
              <a:lnSpc>
                <a:spcPct val="110000"/>
              </a:lnSpc>
              <a:spcBef>
                <a:spcPct val="0"/>
              </a:spcBef>
              <a:buClrTx/>
              <a:buSzPct val="75000"/>
              <a:buFont typeface="Wingdings" charset="2"/>
              <a:buChar char="q"/>
              <a:defRPr/>
            </a:pPr>
            <a:r>
              <a:rPr lang="en-US" sz="1600" dirty="0"/>
              <a:t>Project Outline</a:t>
            </a:r>
            <a:endParaRPr lang="en-US" altLang="en-US" sz="1600" b="0" dirty="0"/>
          </a:p>
          <a:p>
            <a:pPr>
              <a:lnSpc>
                <a:spcPct val="110000"/>
              </a:lnSpc>
              <a:spcBef>
                <a:spcPct val="0"/>
              </a:spcBef>
              <a:buClrTx/>
              <a:buSzPct val="75000"/>
              <a:buFont typeface="Wingdings" charset="2"/>
              <a:buChar char="q"/>
              <a:defRPr/>
            </a:pPr>
            <a:r>
              <a:rPr lang="en-US" altLang="en-US" sz="1600" b="0" dirty="0"/>
              <a:t>Baseline Metrics / Data Collection Plan</a:t>
            </a:r>
          </a:p>
          <a:p>
            <a:pPr>
              <a:lnSpc>
                <a:spcPct val="110000"/>
              </a:lnSpc>
              <a:spcBef>
                <a:spcPct val="0"/>
              </a:spcBef>
              <a:buClrTx/>
              <a:buSzPct val="75000"/>
              <a:buFont typeface="Wingdings" charset="2"/>
              <a:buChar char="q"/>
              <a:defRPr/>
            </a:pPr>
            <a:r>
              <a:rPr lang="en-US" altLang="en-US" sz="1600" b="0" dirty="0"/>
              <a:t>VOC Information</a:t>
            </a:r>
          </a:p>
          <a:p>
            <a:pPr>
              <a:lnSpc>
                <a:spcPct val="110000"/>
              </a:lnSpc>
              <a:spcBef>
                <a:spcPct val="0"/>
              </a:spcBef>
              <a:buClrTx/>
              <a:buSzPct val="75000"/>
              <a:buFont typeface="Wingdings" charset="2"/>
              <a:buChar char="q"/>
              <a:defRPr/>
            </a:pPr>
            <a:r>
              <a:rPr lang="en-US" altLang="en-US" sz="1600" b="0" dirty="0"/>
              <a:t>Elevator Speech</a:t>
            </a:r>
          </a:p>
          <a:p>
            <a:pPr>
              <a:lnSpc>
                <a:spcPct val="110000"/>
              </a:lnSpc>
              <a:spcBef>
                <a:spcPct val="0"/>
              </a:spcBef>
              <a:buClrTx/>
              <a:buSzPct val="75000"/>
              <a:buFont typeface="Wingdings" charset="2"/>
              <a:buChar char="q"/>
              <a:defRPr/>
            </a:pPr>
            <a:r>
              <a:rPr lang="en-US" altLang="en-US" sz="1600" b="0" dirty="0"/>
              <a:t>Communication Plan</a:t>
            </a:r>
          </a:p>
          <a:p>
            <a:pPr>
              <a:lnSpc>
                <a:spcPct val="110000"/>
              </a:lnSpc>
              <a:spcBef>
                <a:spcPct val="0"/>
              </a:spcBef>
              <a:buClrTx/>
              <a:buSzPct val="75000"/>
              <a:buFont typeface="Wingdings" charset="2"/>
              <a:buChar char="q"/>
              <a:defRPr/>
            </a:pPr>
            <a:r>
              <a:rPr lang="en-US" altLang="en-US" sz="1600" b="0" dirty="0"/>
              <a:t>1 Rapid/Small Test of Change (PDSA)</a:t>
            </a:r>
          </a:p>
          <a:p>
            <a:pPr>
              <a:lnSpc>
                <a:spcPct val="110000"/>
              </a:lnSpc>
              <a:spcBef>
                <a:spcPct val="0"/>
              </a:spcBef>
              <a:buClrTx/>
              <a:buSzPct val="75000"/>
              <a:buFont typeface="Wingdings" charset="2"/>
              <a:buChar char="q"/>
              <a:defRPr/>
            </a:pPr>
            <a:r>
              <a:rPr lang="en-US" altLang="en-US" sz="1600" b="0" dirty="0"/>
              <a:t>Presentation</a:t>
            </a:r>
          </a:p>
        </p:txBody>
      </p:sp>
      <p:sp>
        <p:nvSpPr>
          <p:cNvPr id="7173" name="Line 5"/>
          <p:cNvSpPr>
            <a:spLocks noChangeShapeType="1"/>
          </p:cNvSpPr>
          <p:nvPr/>
        </p:nvSpPr>
        <p:spPr bwMode="auto">
          <a:xfrm>
            <a:off x="4648202" y="1774825"/>
            <a:ext cx="38100" cy="41733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sp>
        <p:nvSpPr>
          <p:cNvPr id="7174" name="Text Box 6"/>
          <p:cNvSpPr txBox="1">
            <a:spLocks noChangeArrowheads="1"/>
          </p:cNvSpPr>
          <p:nvPr/>
        </p:nvSpPr>
        <p:spPr bwMode="auto">
          <a:xfrm>
            <a:off x="1828800" y="5880100"/>
            <a:ext cx="109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nSpc>
                <a:spcPct val="100000"/>
              </a:lnSpc>
              <a:spcBef>
                <a:spcPct val="0"/>
              </a:spcBef>
              <a:buClrTx/>
              <a:buFontTx/>
              <a:buNone/>
              <a:defRPr/>
            </a:pPr>
            <a:r>
              <a:rPr lang="en-US" altLang="en-US" sz="900" b="0"/>
              <a:t>Project Champion</a:t>
            </a:r>
          </a:p>
        </p:txBody>
      </p:sp>
      <p:sp>
        <p:nvSpPr>
          <p:cNvPr id="7175" name="Line 7"/>
          <p:cNvSpPr>
            <a:spLocks noChangeShapeType="1"/>
          </p:cNvSpPr>
          <p:nvPr/>
        </p:nvSpPr>
        <p:spPr bwMode="auto">
          <a:xfrm>
            <a:off x="7795986" y="1756955"/>
            <a:ext cx="1812" cy="419118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sp>
        <p:nvSpPr>
          <p:cNvPr id="7176" name="Rectangle 8"/>
          <p:cNvSpPr>
            <a:spLocks noChangeArrowheads="1"/>
          </p:cNvSpPr>
          <p:nvPr/>
        </p:nvSpPr>
        <p:spPr bwMode="auto">
          <a:xfrm>
            <a:off x="4902200" y="1841500"/>
            <a:ext cx="2679700" cy="41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177800" indent="-177800" eaLnBrk="0" hangingPunct="0">
              <a:lnSpc>
                <a:spcPct val="90000"/>
              </a:lnSpc>
              <a:spcBef>
                <a:spcPct val="40000"/>
              </a:spcBef>
              <a:buClr>
                <a:schemeClr val="accent1"/>
              </a:buClr>
              <a:buChar char="•"/>
              <a:tabLst>
                <a:tab pos="228600" algn="l"/>
              </a:tabLst>
              <a:defRPr sz="3200" b="1">
                <a:solidFill>
                  <a:schemeClr val="tx1"/>
                </a:solidFill>
                <a:latin typeface="Arial" charset="0"/>
              </a:defRPr>
            </a:lvl1pPr>
            <a:lvl2pPr marL="685800" indent="-228600" eaLnBrk="0" hangingPunct="0">
              <a:lnSpc>
                <a:spcPct val="90000"/>
              </a:lnSpc>
              <a:spcBef>
                <a:spcPct val="10000"/>
              </a:spcBef>
              <a:buClr>
                <a:schemeClr val="accent1"/>
              </a:buClr>
              <a:buChar char="•"/>
              <a:tabLst>
                <a:tab pos="228600" algn="l"/>
              </a:tabLst>
              <a:defRPr sz="2800">
                <a:solidFill>
                  <a:schemeClr val="tx1"/>
                </a:solidFill>
                <a:latin typeface="Arial" charset="0"/>
              </a:defRPr>
            </a:lvl2pPr>
            <a:lvl3pPr marL="1143000" indent="-228600" eaLnBrk="0" hangingPunct="0">
              <a:lnSpc>
                <a:spcPct val="90000"/>
              </a:lnSpc>
              <a:spcBef>
                <a:spcPct val="10000"/>
              </a:spcBef>
              <a:buClr>
                <a:schemeClr val="accent1"/>
              </a:buClr>
              <a:buChar char="•"/>
              <a:tabLst>
                <a:tab pos="228600" algn="l"/>
              </a:tabLst>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tabLst>
                <a:tab pos="228600" algn="l"/>
              </a:tabLst>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tabLst>
                <a:tab pos="228600" algn="l"/>
              </a:tabLst>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9pPr>
          </a:lstStyle>
          <a:p>
            <a:pPr>
              <a:lnSpc>
                <a:spcPct val="110000"/>
              </a:lnSpc>
              <a:spcBef>
                <a:spcPct val="0"/>
              </a:spcBef>
              <a:buClrTx/>
              <a:buSzPct val="75000"/>
              <a:buFont typeface="Wingdings" charset="2"/>
              <a:buChar char="q"/>
              <a:defRPr/>
            </a:pPr>
            <a:r>
              <a:rPr lang="en-US" altLang="en-US" sz="1600" b="0" dirty="0"/>
              <a:t>Root Cause Analysis</a:t>
            </a:r>
          </a:p>
          <a:p>
            <a:pPr lvl="1">
              <a:lnSpc>
                <a:spcPct val="110000"/>
              </a:lnSpc>
              <a:spcBef>
                <a:spcPct val="0"/>
              </a:spcBef>
              <a:buClrTx/>
              <a:buSzPct val="75000"/>
              <a:buFont typeface="Wingdings" charset="2"/>
              <a:buChar char="q"/>
              <a:defRPr/>
            </a:pPr>
            <a:r>
              <a:rPr lang="en-US" altLang="en-US" sz="1600" dirty="0"/>
              <a:t>Fishbone Diagram, 5 Whys, or Pareto Chart</a:t>
            </a:r>
          </a:p>
          <a:p>
            <a:pPr marL="177800" lvl="1" indent="-177800">
              <a:lnSpc>
                <a:spcPct val="110000"/>
              </a:lnSpc>
              <a:spcBef>
                <a:spcPct val="0"/>
              </a:spcBef>
              <a:buClrTx/>
              <a:buSzPct val="75000"/>
              <a:buFont typeface="Wingdings" charset="2"/>
              <a:buChar char="q"/>
              <a:defRPr/>
            </a:pPr>
            <a:r>
              <a:rPr lang="en-US" altLang="en-US" sz="1600" dirty="0"/>
              <a:t>Update Project Outline, if necessary</a:t>
            </a:r>
          </a:p>
          <a:p>
            <a:pPr marL="177800" lvl="1" indent="-177800">
              <a:lnSpc>
                <a:spcPct val="110000"/>
              </a:lnSpc>
              <a:spcBef>
                <a:spcPct val="0"/>
              </a:spcBef>
              <a:buClrTx/>
              <a:buSzPct val="75000"/>
              <a:buFont typeface="Wingdings" charset="2"/>
              <a:buChar char="q"/>
              <a:defRPr/>
            </a:pPr>
            <a:r>
              <a:rPr lang="en-US" altLang="en-US" sz="1600" dirty="0"/>
              <a:t>2 or &gt; Rapid/Small Test of Change (PDSA)</a:t>
            </a:r>
          </a:p>
          <a:p>
            <a:pPr>
              <a:lnSpc>
                <a:spcPct val="110000"/>
              </a:lnSpc>
              <a:spcBef>
                <a:spcPct val="0"/>
              </a:spcBef>
              <a:buClrTx/>
              <a:buSzPct val="75000"/>
              <a:buFont typeface="Wingdings" charset="2"/>
              <a:buChar char="q"/>
              <a:defRPr/>
            </a:pPr>
            <a:r>
              <a:rPr lang="en-US" altLang="en-US" sz="1600" b="0" dirty="0"/>
              <a:t>1 5S Exercise</a:t>
            </a:r>
          </a:p>
          <a:p>
            <a:pPr>
              <a:lnSpc>
                <a:spcPct val="110000"/>
              </a:lnSpc>
              <a:spcBef>
                <a:spcPct val="0"/>
              </a:spcBef>
              <a:buClrTx/>
              <a:buSzPct val="75000"/>
              <a:buFont typeface="Wingdings" charset="2"/>
              <a:buChar char="q"/>
              <a:defRPr/>
            </a:pPr>
            <a:r>
              <a:rPr lang="en-US" altLang="en-US" sz="1600" b="0" dirty="0"/>
              <a:t>1 Visual Management Application</a:t>
            </a:r>
          </a:p>
          <a:p>
            <a:pPr>
              <a:lnSpc>
                <a:spcPct val="110000"/>
              </a:lnSpc>
              <a:spcBef>
                <a:spcPct val="0"/>
              </a:spcBef>
              <a:buClrTx/>
              <a:buSzPct val="75000"/>
              <a:buFont typeface="Wingdings" charset="2"/>
              <a:buChar char="q"/>
              <a:defRPr/>
            </a:pPr>
            <a:r>
              <a:rPr lang="en-US" altLang="en-US" sz="1600" b="0" dirty="0"/>
              <a:t>Data Display</a:t>
            </a:r>
          </a:p>
          <a:p>
            <a:pPr>
              <a:lnSpc>
                <a:spcPct val="110000"/>
              </a:lnSpc>
              <a:spcBef>
                <a:spcPct val="0"/>
              </a:spcBef>
              <a:buClrTx/>
              <a:buSzPct val="75000"/>
              <a:buFont typeface="Wingdings" charset="2"/>
              <a:buChar char="q"/>
              <a:defRPr/>
            </a:pPr>
            <a:r>
              <a:rPr lang="en-US" altLang="en-US" sz="1600" b="0" dirty="0"/>
              <a:t>Create Future State Map</a:t>
            </a:r>
          </a:p>
          <a:p>
            <a:pPr>
              <a:lnSpc>
                <a:spcPct val="110000"/>
              </a:lnSpc>
              <a:spcBef>
                <a:spcPct val="0"/>
              </a:spcBef>
              <a:buClrTx/>
              <a:buSzPct val="75000"/>
              <a:buFont typeface="Wingdings" charset="2"/>
              <a:buChar char="q"/>
              <a:defRPr/>
            </a:pPr>
            <a:r>
              <a:rPr lang="en-US" altLang="en-US" sz="1600" b="0" dirty="0"/>
              <a:t>Create Standard Work</a:t>
            </a:r>
          </a:p>
          <a:p>
            <a:pPr>
              <a:lnSpc>
                <a:spcPct val="110000"/>
              </a:lnSpc>
              <a:spcBef>
                <a:spcPct val="0"/>
              </a:spcBef>
              <a:buClrTx/>
              <a:buSzPct val="75000"/>
              <a:buFont typeface="Wingdings" charset="2"/>
              <a:buChar char="q"/>
              <a:defRPr/>
            </a:pPr>
            <a:r>
              <a:rPr lang="en-US" altLang="en-US" sz="1600" b="0" dirty="0"/>
              <a:t>Presentation</a:t>
            </a:r>
          </a:p>
        </p:txBody>
      </p:sp>
      <p:sp>
        <p:nvSpPr>
          <p:cNvPr id="7177" name="Rectangle 9"/>
          <p:cNvSpPr>
            <a:spLocks noChangeArrowheads="1"/>
          </p:cNvSpPr>
          <p:nvPr/>
        </p:nvSpPr>
        <p:spPr bwMode="auto">
          <a:xfrm>
            <a:off x="8011885" y="1828801"/>
            <a:ext cx="2605313" cy="388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lvl1pPr marL="177800" indent="-177800" eaLnBrk="0" hangingPunct="0">
              <a:lnSpc>
                <a:spcPct val="90000"/>
              </a:lnSpc>
              <a:spcBef>
                <a:spcPct val="40000"/>
              </a:spcBef>
              <a:buClr>
                <a:schemeClr val="accent1"/>
              </a:buClr>
              <a:buChar char="•"/>
              <a:tabLst>
                <a:tab pos="177800" algn="l"/>
              </a:tabLst>
              <a:defRPr sz="3200" b="1">
                <a:solidFill>
                  <a:schemeClr val="tx1"/>
                </a:solidFill>
                <a:latin typeface="Arial" charset="0"/>
              </a:defRPr>
            </a:lvl1pPr>
            <a:lvl2pPr marL="742950" indent="-285750" eaLnBrk="0" hangingPunct="0">
              <a:lnSpc>
                <a:spcPct val="90000"/>
              </a:lnSpc>
              <a:spcBef>
                <a:spcPct val="10000"/>
              </a:spcBef>
              <a:buClr>
                <a:schemeClr val="accent1"/>
              </a:buClr>
              <a:buChar char="•"/>
              <a:tabLst>
                <a:tab pos="177800" algn="l"/>
              </a:tabLst>
              <a:defRPr sz="2800">
                <a:solidFill>
                  <a:schemeClr val="tx1"/>
                </a:solidFill>
                <a:latin typeface="Arial" charset="0"/>
              </a:defRPr>
            </a:lvl2pPr>
            <a:lvl3pPr marL="1143000" indent="-228600" eaLnBrk="0" hangingPunct="0">
              <a:lnSpc>
                <a:spcPct val="90000"/>
              </a:lnSpc>
              <a:spcBef>
                <a:spcPct val="10000"/>
              </a:spcBef>
              <a:buClr>
                <a:schemeClr val="accent1"/>
              </a:buClr>
              <a:buChar char="•"/>
              <a:tabLst>
                <a:tab pos="177800" algn="l"/>
              </a:tabLst>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tabLst>
                <a:tab pos="177800" algn="l"/>
              </a:tabLst>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tabLst>
                <a:tab pos="177800" algn="l"/>
              </a:tabLst>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tabLst>
                <a:tab pos="177800" algn="l"/>
              </a:tabLst>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tabLst>
                <a:tab pos="177800" algn="l"/>
              </a:tabLst>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tabLst>
                <a:tab pos="177800" algn="l"/>
              </a:tabLst>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tabLst>
                <a:tab pos="177800" algn="l"/>
              </a:tabLst>
              <a:defRPr sz="2800">
                <a:solidFill>
                  <a:schemeClr val="tx1"/>
                </a:solidFill>
                <a:latin typeface="Arial" charset="0"/>
              </a:defRPr>
            </a:lvl9pPr>
          </a:lstStyle>
          <a:p>
            <a:pPr>
              <a:lnSpc>
                <a:spcPct val="110000"/>
              </a:lnSpc>
              <a:spcBef>
                <a:spcPct val="0"/>
              </a:spcBef>
              <a:buClrTx/>
              <a:buSzPct val="75000"/>
              <a:buFont typeface="Wingdings" charset="2"/>
              <a:buChar char="q"/>
              <a:defRPr/>
            </a:pPr>
            <a:r>
              <a:rPr lang="en-US" altLang="en-US" sz="1600" b="0" dirty="0"/>
              <a:t>Update Project Outline, if necessary</a:t>
            </a:r>
          </a:p>
          <a:p>
            <a:pPr>
              <a:lnSpc>
                <a:spcPct val="110000"/>
              </a:lnSpc>
              <a:spcBef>
                <a:spcPct val="0"/>
              </a:spcBef>
              <a:buClrTx/>
              <a:buSzPct val="75000"/>
              <a:buFont typeface="Wingdings" charset="2"/>
              <a:buChar char="q"/>
              <a:defRPr/>
            </a:pPr>
            <a:r>
              <a:rPr lang="en-US" altLang="en-US" sz="1600" b="0" dirty="0"/>
              <a:t>Validate Solution(s) / Interventions</a:t>
            </a:r>
          </a:p>
          <a:p>
            <a:pPr>
              <a:lnSpc>
                <a:spcPct val="110000"/>
              </a:lnSpc>
              <a:spcBef>
                <a:spcPct val="0"/>
              </a:spcBef>
              <a:buClrTx/>
              <a:buSzPct val="75000"/>
              <a:buFont typeface="Wingdings" charset="2"/>
              <a:buChar char="q"/>
              <a:defRPr/>
            </a:pPr>
            <a:r>
              <a:rPr lang="en-US" altLang="en-US" sz="1600" b="0" dirty="0"/>
              <a:t>Modify Solution(s) where necessary by additional Test of Change (PDSA)</a:t>
            </a:r>
          </a:p>
          <a:p>
            <a:pPr>
              <a:lnSpc>
                <a:spcPct val="110000"/>
              </a:lnSpc>
              <a:spcBef>
                <a:spcPct val="0"/>
              </a:spcBef>
              <a:buClrTx/>
              <a:buSzPct val="75000"/>
              <a:buFont typeface="Wingdings" charset="2"/>
              <a:buChar char="q"/>
              <a:defRPr/>
            </a:pPr>
            <a:r>
              <a:rPr lang="en-US" altLang="en-US" sz="1600" b="0" dirty="0"/>
              <a:t>Create Control Plan</a:t>
            </a:r>
          </a:p>
          <a:p>
            <a:pPr>
              <a:lnSpc>
                <a:spcPct val="110000"/>
              </a:lnSpc>
              <a:spcBef>
                <a:spcPct val="0"/>
              </a:spcBef>
              <a:buClrTx/>
              <a:buSzPct val="75000"/>
              <a:buFont typeface="Wingdings" charset="2"/>
              <a:buChar char="q"/>
              <a:defRPr/>
            </a:pPr>
            <a:r>
              <a:rPr lang="en-US" altLang="en-US" sz="1600" b="0" dirty="0"/>
              <a:t>Transfer to Operational Owner</a:t>
            </a:r>
          </a:p>
          <a:p>
            <a:pPr>
              <a:lnSpc>
                <a:spcPct val="110000"/>
              </a:lnSpc>
              <a:spcBef>
                <a:spcPct val="0"/>
              </a:spcBef>
              <a:buClrTx/>
              <a:buSzPct val="75000"/>
              <a:buFont typeface="Wingdings" charset="2"/>
              <a:buChar char="q"/>
              <a:defRPr/>
            </a:pPr>
            <a:r>
              <a:rPr lang="en-US" altLang="en-US" sz="1600" b="0" dirty="0"/>
              <a:t>Share/Spread Intervention, if applicable</a:t>
            </a:r>
          </a:p>
          <a:p>
            <a:pPr>
              <a:lnSpc>
                <a:spcPct val="110000"/>
              </a:lnSpc>
              <a:spcBef>
                <a:spcPct val="0"/>
              </a:spcBef>
              <a:buClrTx/>
              <a:buSzPct val="75000"/>
              <a:buFont typeface="Wingdings" charset="2"/>
              <a:buChar char="q"/>
              <a:defRPr/>
            </a:pPr>
            <a:r>
              <a:rPr lang="en-US" altLang="en-US" sz="1600" b="0" dirty="0"/>
              <a:t>Final Presentation</a:t>
            </a:r>
          </a:p>
        </p:txBody>
      </p:sp>
      <p:sp>
        <p:nvSpPr>
          <p:cNvPr id="7178" name="Rectangle 10"/>
          <p:cNvSpPr>
            <a:spLocks noChangeArrowheads="1"/>
          </p:cNvSpPr>
          <p:nvPr/>
        </p:nvSpPr>
        <p:spPr bwMode="auto">
          <a:xfrm>
            <a:off x="1502230" y="5948141"/>
            <a:ext cx="9114968" cy="533400"/>
          </a:xfrm>
          <a:prstGeom prst="rect">
            <a:avLst/>
          </a:prstGeom>
          <a:solidFill>
            <a:schemeClr val="accent1"/>
          </a:solidFill>
          <a:ln w="9525">
            <a:solidFill>
              <a:schemeClr val="accent2"/>
            </a:solidFill>
            <a:miter lim="800000"/>
            <a:headEnd/>
            <a:tailEnd/>
          </a:ln>
          <a:effectLst/>
          <a:extLst/>
        </p:spPr>
        <p:txBody>
          <a:bodyPr wrap="none" anchor="ct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eaLnBrk="1" hangingPunct="1">
              <a:lnSpc>
                <a:spcPct val="100000"/>
              </a:lnSpc>
              <a:spcBef>
                <a:spcPct val="0"/>
              </a:spcBef>
              <a:buClrTx/>
              <a:buFontTx/>
              <a:buNone/>
              <a:defRPr/>
            </a:pPr>
            <a:endParaRPr lang="en-US" altLang="en-US" sz="1000" b="0" i="1" dirty="0">
              <a:latin typeface="Times New Roman" charset="0"/>
            </a:endParaRPr>
          </a:p>
          <a:p>
            <a:pPr eaLnBrk="1" hangingPunct="1">
              <a:lnSpc>
                <a:spcPct val="100000"/>
              </a:lnSpc>
              <a:spcBef>
                <a:spcPct val="0"/>
              </a:spcBef>
              <a:buClrTx/>
              <a:buFontTx/>
              <a:buNone/>
              <a:defRPr/>
            </a:pPr>
            <a:endParaRPr lang="en-US" altLang="en-US" sz="1000" b="0" dirty="0">
              <a:latin typeface="Times New Roman" charset="0"/>
            </a:endParaRPr>
          </a:p>
          <a:p>
            <a:pPr eaLnBrk="1" hangingPunct="1">
              <a:lnSpc>
                <a:spcPct val="100000"/>
              </a:lnSpc>
              <a:spcBef>
                <a:spcPct val="0"/>
              </a:spcBef>
              <a:buClrTx/>
              <a:buFontTx/>
              <a:buNone/>
              <a:defRPr/>
            </a:pPr>
            <a:endParaRPr lang="en-US" altLang="en-US" sz="1000" b="0" dirty="0">
              <a:latin typeface="Times New Roman" charset="0"/>
            </a:endParaRPr>
          </a:p>
          <a:p>
            <a:pPr eaLnBrk="1" hangingPunct="1">
              <a:lnSpc>
                <a:spcPct val="100000"/>
              </a:lnSpc>
              <a:spcBef>
                <a:spcPct val="0"/>
              </a:spcBef>
              <a:buClrTx/>
              <a:buFontTx/>
              <a:buNone/>
              <a:defRPr/>
            </a:pPr>
            <a:endParaRPr lang="en-US" altLang="en-US" sz="1000" b="0" dirty="0">
              <a:latin typeface="Times New Roman" charset="0"/>
            </a:endParaRPr>
          </a:p>
        </p:txBody>
      </p:sp>
      <p:sp>
        <p:nvSpPr>
          <p:cNvPr id="7179" name="AutoShape 11"/>
          <p:cNvSpPr>
            <a:spLocks noChangeArrowheads="1"/>
          </p:cNvSpPr>
          <p:nvPr/>
        </p:nvSpPr>
        <p:spPr bwMode="auto">
          <a:xfrm>
            <a:off x="4978400" y="1130300"/>
            <a:ext cx="2603500" cy="527050"/>
          </a:xfrm>
          <a:prstGeom prst="homePlate">
            <a:avLst>
              <a:gd name="adj" fmla="val 158644"/>
            </a:avLst>
          </a:prstGeom>
          <a:solidFill>
            <a:schemeClr val="accent1"/>
          </a:solidFill>
          <a:ln w="9525">
            <a:solidFill>
              <a:schemeClr val="accent2"/>
            </a:solidFill>
            <a:miter lim="800000"/>
            <a:headEnd/>
            <a:tailEnd/>
          </a:ln>
          <a:effectLst/>
          <a:extLst/>
        </p:spPr>
        <p:txBody>
          <a:bodyPr lIns="92075" tIns="46038" rIns="92075" bIns="46038">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gn="ctr">
              <a:lnSpc>
                <a:spcPct val="100000"/>
              </a:lnSpc>
              <a:spcBef>
                <a:spcPct val="0"/>
              </a:spcBef>
              <a:buClrTx/>
              <a:buFontTx/>
              <a:buNone/>
              <a:defRPr/>
            </a:pPr>
            <a:r>
              <a:rPr lang="en-US" altLang="en-US" sz="1400" i="1" dirty="0"/>
              <a:t>Session 2</a:t>
            </a:r>
          </a:p>
          <a:p>
            <a:pPr algn="ctr">
              <a:lnSpc>
                <a:spcPct val="100000"/>
              </a:lnSpc>
              <a:spcBef>
                <a:spcPct val="0"/>
              </a:spcBef>
              <a:buClrTx/>
              <a:buFontTx/>
              <a:buNone/>
              <a:defRPr/>
            </a:pPr>
            <a:r>
              <a:rPr lang="en-US" altLang="en-US" sz="1400" i="1" dirty="0">
                <a:solidFill>
                  <a:schemeClr val="bg1"/>
                </a:solidFill>
              </a:rPr>
              <a:t>ANALYZE / IMPROVE</a:t>
            </a:r>
          </a:p>
        </p:txBody>
      </p:sp>
      <p:sp>
        <p:nvSpPr>
          <p:cNvPr id="7180" name="AutoShape 12"/>
          <p:cNvSpPr>
            <a:spLocks noChangeArrowheads="1"/>
          </p:cNvSpPr>
          <p:nvPr/>
        </p:nvSpPr>
        <p:spPr bwMode="auto">
          <a:xfrm>
            <a:off x="8090354" y="1130300"/>
            <a:ext cx="2603500" cy="527050"/>
          </a:xfrm>
          <a:prstGeom prst="homePlate">
            <a:avLst>
              <a:gd name="adj" fmla="val 164659"/>
            </a:avLst>
          </a:prstGeom>
          <a:solidFill>
            <a:schemeClr val="accent1"/>
          </a:solidFill>
          <a:ln w="9525">
            <a:solidFill>
              <a:schemeClr val="accent2"/>
            </a:solidFill>
            <a:miter lim="800000"/>
            <a:headEnd/>
            <a:tailEnd/>
          </a:ln>
          <a:effectLst/>
          <a:extLst/>
        </p:spPr>
        <p:txBody>
          <a:bodyPr lIns="92075" tIns="46038" rIns="92075" bIns="46038">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gn="ctr">
              <a:lnSpc>
                <a:spcPct val="100000"/>
              </a:lnSpc>
              <a:spcBef>
                <a:spcPct val="0"/>
              </a:spcBef>
              <a:buClrTx/>
              <a:buFontTx/>
              <a:buNone/>
              <a:defRPr/>
            </a:pPr>
            <a:r>
              <a:rPr lang="en-US" altLang="en-US" sz="1400" i="1" dirty="0"/>
              <a:t>Session 3</a:t>
            </a:r>
          </a:p>
          <a:p>
            <a:pPr algn="ctr">
              <a:lnSpc>
                <a:spcPct val="100000"/>
              </a:lnSpc>
              <a:spcBef>
                <a:spcPct val="0"/>
              </a:spcBef>
              <a:buClrTx/>
              <a:buFontTx/>
              <a:buNone/>
              <a:defRPr/>
            </a:pPr>
            <a:r>
              <a:rPr lang="en-US" altLang="en-US" sz="1400" i="1" dirty="0">
                <a:solidFill>
                  <a:schemeClr val="bg1"/>
                </a:solidFill>
              </a:rPr>
              <a:t>CONTROL</a:t>
            </a:r>
          </a:p>
        </p:txBody>
      </p:sp>
    </p:spTree>
    <p:extLst>
      <p:ext uri="{BB962C8B-B14F-4D97-AF65-F5344CB8AC3E}">
        <p14:creationId xmlns:p14="http://schemas.microsoft.com/office/powerpoint/2010/main" val="264588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solidFill>
                <a:schemeClr val="accent2"/>
              </a:solidFill>
            </a:endParaRPr>
          </a:p>
        </p:txBody>
      </p:sp>
      <p:sp>
        <p:nvSpPr>
          <p:cNvPr id="3" name="Content Placeholder 2"/>
          <p:cNvSpPr>
            <a:spLocks noGrp="1"/>
          </p:cNvSpPr>
          <p:nvPr>
            <p:ph idx="1"/>
          </p:nvPr>
        </p:nvSpPr>
        <p:spPr>
          <a:xfrm>
            <a:off x="838200" y="1825624"/>
            <a:ext cx="10515600" cy="4591217"/>
          </a:xfrm>
        </p:spPr>
        <p:txBody>
          <a:bodyPr>
            <a:normAutofit/>
          </a:bodyPr>
          <a:lstStyle/>
          <a:p>
            <a:pPr marL="0" indent="0">
              <a:buNone/>
            </a:pPr>
            <a:endParaRPr lang="en-US" sz="2800" dirty="0"/>
          </a:p>
          <a:p>
            <a:pPr>
              <a:lnSpc>
                <a:spcPct val="110000"/>
              </a:lnSpc>
              <a:spcBef>
                <a:spcPct val="0"/>
              </a:spcBef>
              <a:buClrTx/>
              <a:buSzPct val="75000"/>
              <a:buFont typeface="Wingdings" charset="2"/>
              <a:buChar char="q"/>
              <a:defRPr/>
            </a:pPr>
            <a:r>
              <a:rPr lang="en-US" altLang="en-US" dirty="0"/>
              <a:t> Update Project Outline, if necessary</a:t>
            </a:r>
          </a:p>
          <a:p>
            <a:pPr>
              <a:lnSpc>
                <a:spcPct val="110000"/>
              </a:lnSpc>
              <a:spcBef>
                <a:spcPct val="0"/>
              </a:spcBef>
              <a:buClrTx/>
              <a:buSzPct val="75000"/>
              <a:buFont typeface="Wingdings" charset="2"/>
              <a:buChar char="q"/>
              <a:defRPr/>
            </a:pPr>
            <a:r>
              <a:rPr lang="en-US" altLang="en-US" dirty="0"/>
              <a:t>Validate Solution(s) / Interventions</a:t>
            </a:r>
          </a:p>
          <a:p>
            <a:pPr>
              <a:lnSpc>
                <a:spcPct val="110000"/>
              </a:lnSpc>
              <a:spcBef>
                <a:spcPct val="0"/>
              </a:spcBef>
              <a:buClrTx/>
              <a:buSzPct val="75000"/>
              <a:buFont typeface="Wingdings" charset="2"/>
              <a:buChar char="q"/>
              <a:defRPr/>
            </a:pPr>
            <a:r>
              <a:rPr lang="en-US" altLang="en-US" dirty="0"/>
              <a:t>Modify Solution(s) where necessary by additional Test of Change (PDSA)</a:t>
            </a:r>
          </a:p>
          <a:p>
            <a:pPr>
              <a:lnSpc>
                <a:spcPct val="110000"/>
              </a:lnSpc>
              <a:spcBef>
                <a:spcPct val="0"/>
              </a:spcBef>
              <a:buClrTx/>
              <a:buSzPct val="75000"/>
              <a:buFont typeface="Wingdings" charset="2"/>
              <a:buChar char="q"/>
              <a:defRPr/>
            </a:pPr>
            <a:r>
              <a:rPr lang="en-US" altLang="en-US" dirty="0"/>
              <a:t>Create Control Plan</a:t>
            </a:r>
          </a:p>
          <a:p>
            <a:pPr>
              <a:lnSpc>
                <a:spcPct val="110000"/>
              </a:lnSpc>
              <a:spcBef>
                <a:spcPct val="0"/>
              </a:spcBef>
              <a:buClrTx/>
              <a:buSzPct val="75000"/>
              <a:buFont typeface="Wingdings" charset="2"/>
              <a:buChar char="q"/>
              <a:defRPr/>
            </a:pPr>
            <a:r>
              <a:rPr lang="en-US" altLang="en-US" dirty="0"/>
              <a:t>Transfer to Operational Owner</a:t>
            </a:r>
          </a:p>
          <a:p>
            <a:pPr>
              <a:lnSpc>
                <a:spcPct val="110000"/>
              </a:lnSpc>
              <a:spcBef>
                <a:spcPct val="0"/>
              </a:spcBef>
              <a:buClrTx/>
              <a:buSzPct val="75000"/>
              <a:buFont typeface="Wingdings" charset="2"/>
              <a:buChar char="q"/>
              <a:defRPr/>
            </a:pPr>
            <a:r>
              <a:rPr lang="en-US" altLang="en-US" dirty="0"/>
              <a:t>Share/Spread Intervention, if applicable</a:t>
            </a:r>
          </a:p>
          <a:p>
            <a:pPr>
              <a:lnSpc>
                <a:spcPct val="110000"/>
              </a:lnSpc>
              <a:spcBef>
                <a:spcPct val="0"/>
              </a:spcBef>
              <a:buClrTx/>
              <a:buSzPct val="75000"/>
              <a:buFont typeface="Wingdings" charset="2"/>
              <a:buChar char="q"/>
              <a:defRPr/>
            </a:pPr>
            <a:r>
              <a:rPr lang="en-US" altLang="en-US" dirty="0"/>
              <a:t>Final Presentation</a:t>
            </a:r>
          </a:p>
        </p:txBody>
      </p:sp>
      <p:sp>
        <p:nvSpPr>
          <p:cNvPr id="4" name="AutoShape 3"/>
          <p:cNvSpPr>
            <a:spLocks noChangeArrowheads="1"/>
          </p:cNvSpPr>
          <p:nvPr/>
        </p:nvSpPr>
        <p:spPr bwMode="auto">
          <a:xfrm>
            <a:off x="838199" y="500856"/>
            <a:ext cx="7347858" cy="954750"/>
          </a:xfrm>
          <a:prstGeom prst="homePlate">
            <a:avLst>
              <a:gd name="adj" fmla="val 164257"/>
            </a:avLst>
          </a:prstGeom>
          <a:solidFill>
            <a:schemeClr val="accent1"/>
          </a:solidFill>
          <a:ln w="9525">
            <a:solidFill>
              <a:schemeClr val="accent2"/>
            </a:solidFill>
            <a:miter lim="800000"/>
            <a:headEnd/>
            <a:tailEnd/>
          </a:ln>
          <a:effectLst/>
          <a:extLst/>
        </p:spPr>
        <p:txBody>
          <a:bodyPr wrap="square" lIns="92075" tIns="46038" rIns="92075" bIns="46038">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algn="ctr">
              <a:lnSpc>
                <a:spcPct val="100000"/>
              </a:lnSpc>
              <a:spcBef>
                <a:spcPct val="0"/>
              </a:spcBef>
              <a:buClrTx/>
              <a:buFontTx/>
              <a:buNone/>
              <a:defRPr/>
            </a:pPr>
            <a:r>
              <a:rPr lang="en-US" altLang="en-US" sz="2800" i="1" dirty="0"/>
              <a:t>Session 2 Deliverables</a:t>
            </a:r>
          </a:p>
          <a:p>
            <a:pPr algn="ctr">
              <a:lnSpc>
                <a:spcPct val="100000"/>
              </a:lnSpc>
              <a:spcBef>
                <a:spcPct val="0"/>
              </a:spcBef>
              <a:buClrTx/>
              <a:buFontTx/>
              <a:buNone/>
              <a:defRPr/>
            </a:pPr>
            <a:r>
              <a:rPr lang="en-US" altLang="en-US" sz="2800" i="1" dirty="0">
                <a:solidFill>
                  <a:schemeClr val="bg1"/>
                </a:solidFill>
              </a:rPr>
              <a:t>Analyze / Improve</a:t>
            </a:r>
          </a:p>
        </p:txBody>
      </p:sp>
    </p:spTree>
    <p:extLst>
      <p:ext uri="{BB962C8B-B14F-4D97-AF65-F5344CB8AC3E}">
        <p14:creationId xmlns:p14="http://schemas.microsoft.com/office/powerpoint/2010/main" val="2831737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7001</TotalTime>
  <Words>1736</Words>
  <Application>Microsoft Office PowerPoint</Application>
  <PresentationFormat>Widescreen</PresentationFormat>
  <Paragraphs>402</Paragraphs>
  <Slides>38</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Calibri Light</vt:lpstr>
      <vt:lpstr>Times New Roman</vt:lpstr>
      <vt:lpstr>Wingdings</vt:lpstr>
      <vt:lpstr>Office Theme</vt:lpstr>
      <vt:lpstr>The LARC Quality Improvement Collaborative: LEARNING SESSION III</vt:lpstr>
      <vt:lpstr>PowerPoint Presentation</vt:lpstr>
      <vt:lpstr>CONTROL</vt:lpstr>
      <vt:lpstr>PowerPoint Presentation</vt:lpstr>
      <vt:lpstr>PowerPoint Presentation</vt:lpstr>
      <vt:lpstr>IHI Video: Control Phase</vt:lpstr>
      <vt:lpstr>Control</vt:lpstr>
      <vt:lpstr>PowerPoint Presentation</vt:lpstr>
      <vt:lpstr> </vt:lpstr>
      <vt:lpstr>Control Plan</vt:lpstr>
      <vt:lpstr>CONTROL PLAN</vt:lpstr>
      <vt:lpstr>Sustain the Gains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vt:lpstr>
      <vt:lpstr>Project Closure Documents</vt:lpstr>
      <vt:lpstr>FINAL REPORT PPT</vt:lpstr>
      <vt:lpstr>Sharing Your Story</vt:lpstr>
      <vt:lpstr>Convince the Stakeholder</vt:lpstr>
      <vt:lpstr>ACTIVITY</vt:lpstr>
      <vt:lpstr>PowerPoint Presentation</vt:lpstr>
      <vt:lpstr>Convince the Stakeholder Ground Rules </vt:lpstr>
      <vt:lpstr>Present Your Project</vt:lpstr>
      <vt:lpstr>ACTIVITY</vt:lpstr>
      <vt:lpstr>Slide Titles in the Final PPT Report</vt:lpstr>
      <vt:lpstr>ACTIVITY</vt:lpstr>
      <vt:lpstr>Publication</vt:lpstr>
      <vt:lpstr>PowerPoint Presentation</vt:lpstr>
      <vt:lpstr>Spread</vt:lpstr>
      <vt:lpstr>PDSA – Spread the Improvements</vt:lpstr>
      <vt:lpstr>Celebrate</vt:lpstr>
      <vt:lpstr>Celebrate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Collaborative: LEARNING SESSION II</dc:title>
  <dc:creator>Barbara McKinney</dc:creator>
  <cp:lastModifiedBy>Yao, Katy (CDC/DDPHSIS/CGH/DGHT)</cp:lastModifiedBy>
  <cp:revision>37</cp:revision>
  <dcterms:created xsi:type="dcterms:W3CDTF">2018-02-20T14:22:48Z</dcterms:created>
  <dcterms:modified xsi:type="dcterms:W3CDTF">2019-03-26T14:43:11Z</dcterms:modified>
</cp:coreProperties>
</file>